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Lst>
  <p:notesMasterIdLst>
    <p:notesMasterId r:id="rId3"/>
  </p:notesMasterIdLst>
  <p:sldIdLst>
    <p:sldId id="256" r:id="rId2"/>
  </p:sldIdLst>
  <p:sldSz cx="43891200" cy="32918400"/>
  <p:notesSz cx="6858000" cy="9144000"/>
  <p:defaultTextStyle>
    <a:defPPr>
      <a:defRPr lang="en-US"/>
    </a:defPPr>
    <a:lvl1pPr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1pPr>
    <a:lvl2pPr marL="4572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2pPr>
    <a:lvl3pPr marL="9144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3pPr>
    <a:lvl4pPr marL="13716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4pPr>
    <a:lvl5pPr marL="1828800" algn="l" rtl="0" fontAlgn="base">
      <a:spcBef>
        <a:spcPct val="0"/>
      </a:spcBef>
      <a:spcAft>
        <a:spcPct val="0"/>
      </a:spcAft>
      <a:defRPr sz="1200" kern="1200">
        <a:solidFill>
          <a:srgbClr val="000000"/>
        </a:solidFill>
        <a:latin typeface="Gill Sans" pitchFamily="-84" charset="0"/>
        <a:ea typeface="ヒラギノ角ゴ ProN W3" pitchFamily="-84" charset="-128"/>
        <a:cs typeface="+mn-cs"/>
        <a:sym typeface="Gill Sans" pitchFamily="-84" charset="0"/>
      </a:defRPr>
    </a:lvl5pPr>
    <a:lvl6pPr marL="22860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6pPr>
    <a:lvl7pPr marL="27432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7pPr>
    <a:lvl8pPr marL="32004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8pPr>
    <a:lvl9pPr marL="3657600" algn="l" defTabSz="914400" rtl="0" eaLnBrk="1" latinLnBrk="0" hangingPunct="1">
      <a:defRPr sz="1200" kern="1200">
        <a:solidFill>
          <a:srgbClr val="000000"/>
        </a:solidFill>
        <a:latin typeface="Gill Sans" pitchFamily="-84" charset="0"/>
        <a:ea typeface="ヒラギノ角ゴ ProN W3" pitchFamily="-84" charset="-128"/>
        <a:cs typeface="+mn-cs"/>
        <a:sym typeface="Gill Sans" pitchFamily="-84"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7A302F"/>
    <a:srgbClr val="77251C"/>
    <a:srgbClr val="0044FE"/>
    <a:srgbClr val="E06934"/>
    <a:srgbClr val="F463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7868" autoAdjust="0"/>
    <p:restoredTop sz="92277" autoAdjust="0"/>
  </p:normalViewPr>
  <p:slideViewPr>
    <p:cSldViewPr>
      <p:cViewPr>
        <p:scale>
          <a:sx n="68" d="100"/>
          <a:sy n="68" d="100"/>
        </p:scale>
        <p:origin x="-6112" y="-4608"/>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8" Type="http://schemas.microsoft.com/office/2016/11/relationships/changesInfo" Target="changesInfos/changesInfo1.xml"/><Relationship Id="rId9" Type="http://schemas.microsoft.com/office/2015/10/relationships/revisionInfo" Target="revisionInfo.xml"/><Relationship Id="rId1" Type="http://schemas.openxmlformats.org/officeDocument/2006/relationships/slideMaster" Target="slideMasters/slideMaster1.xml"/><Relationship Id="rId2"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holas Maxwell" userId="79f63916-07c6-47e8-924e-80d7615a4243" providerId="ADAL" clId="{C7930F28-ADCF-4630-922C-4977962AF33F}"/>
    <pc:docChg chg="custSel modSld">
      <pc:chgData name="Nicholas Maxwell" userId="79f63916-07c6-47e8-924e-80d7615a4243" providerId="ADAL" clId="{C7930F28-ADCF-4630-922C-4977962AF33F}" dt="2017-10-24T23:03:31.608" v="19" actId="1076"/>
      <pc:docMkLst>
        <pc:docMk/>
      </pc:docMkLst>
      <pc:sldChg chg="addSp delSp modSp">
        <pc:chgData name="Nicholas Maxwell" userId="79f63916-07c6-47e8-924e-80d7615a4243" providerId="ADAL" clId="{C7930F28-ADCF-4630-922C-4977962AF33F}" dt="2017-10-24T23:03:31.608" v="19" actId="1076"/>
        <pc:sldMkLst>
          <pc:docMk/>
          <pc:sldMk cId="0" sldId="256"/>
        </pc:sldMkLst>
        <pc:spChg chg="mod">
          <ac:chgData name="Nicholas Maxwell" userId="79f63916-07c6-47e8-924e-80d7615a4243" providerId="ADAL" clId="{C7930F28-ADCF-4630-922C-4977962AF33F}" dt="2017-10-24T23:00:58.788" v="9" actId="1076"/>
          <ac:spMkLst>
            <pc:docMk/>
            <pc:sldMk cId="0" sldId="256"/>
            <ac:spMk id="35" creationId="{00000000-0000-0000-0000-000000000000}"/>
          </ac:spMkLst>
        </pc:spChg>
        <pc:spChg chg="mod">
          <ac:chgData name="Nicholas Maxwell" userId="79f63916-07c6-47e8-924e-80d7615a4243" providerId="ADAL" clId="{C7930F28-ADCF-4630-922C-4977962AF33F}" dt="2017-10-24T23:02:43.162" v="18" actId="1076"/>
          <ac:spMkLst>
            <pc:docMk/>
            <pc:sldMk cId="0" sldId="256"/>
            <ac:spMk id="36" creationId="{B2BEDBAD-30C8-4B7E-8A4E-0030C70E86EC}"/>
          </ac:spMkLst>
        </pc:spChg>
        <pc:picChg chg="add mod">
          <ac:chgData name="Nicholas Maxwell" userId="79f63916-07c6-47e8-924e-80d7615a4243" providerId="ADAL" clId="{C7930F28-ADCF-4630-922C-4977962AF33F}" dt="2017-10-24T23:03:31.608" v="19" actId="1076"/>
          <ac:picMkLst>
            <pc:docMk/>
            <pc:sldMk cId="0" sldId="256"/>
            <ac:picMk id="2" creationId="{86BEC8E4-5D4F-4005-B2DF-25E382468D2E}"/>
          </ac:picMkLst>
        </pc:picChg>
        <pc:picChg chg="del">
          <ac:chgData name="Nicholas Maxwell" userId="79f63916-07c6-47e8-924e-80d7615a4243" providerId="ADAL" clId="{C7930F28-ADCF-4630-922C-4977962AF33F}" dt="2017-10-24T22:59:51.858" v="0" actId="478"/>
          <ac:picMkLst>
            <pc:docMk/>
            <pc:sldMk cId="0" sldId="256"/>
            <ac:picMk id="23" creationId="{062BC92E-139B-4070-B5CC-45895E6A4FE3}"/>
          </ac:picMkLst>
        </pc:picChg>
      </pc:sldChg>
    </pc:docChg>
  </pc:docChgLst>
</pc:chgInfo>
</file>

<file path=ppt/media/image1.jpeg>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943D7A-167B-4D1B-8238-B31E320746FF}" type="datetimeFigureOut">
              <a:rPr lang="en-US"/>
              <a:pPr/>
              <a:t>11/13/17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418D6F-41CF-4BCA-9E68-1D7429ABF81C}" type="slidenum">
              <a:rPr lang="en-US"/>
              <a:pPr/>
              <a:t>‹#›</a:t>
            </a:fld>
            <a:endParaRPr lang="en-US"/>
          </a:p>
        </p:txBody>
      </p:sp>
    </p:spTree>
    <p:extLst>
      <p:ext uri="{BB962C8B-B14F-4D97-AF65-F5344CB8AC3E}">
        <p14:creationId xmlns:p14="http://schemas.microsoft.com/office/powerpoint/2010/main" val="419765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418D6F-41CF-4BCA-9E68-1D7429ABF81C}" type="slidenum">
              <a:rPr lang="en-US"/>
              <a:pPr/>
              <a:t>1</a:t>
            </a:fld>
            <a:endParaRPr lang="en-US"/>
          </a:p>
        </p:txBody>
      </p:sp>
    </p:spTree>
    <p:extLst>
      <p:ext uri="{BB962C8B-B14F-4D97-AF65-F5344CB8AC3E}">
        <p14:creationId xmlns:p14="http://schemas.microsoft.com/office/powerpoint/2010/main" val="1474287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99343B-EA5F-4ADD-9460-941A8C1EBC78}" type="slidenum">
              <a:rPr lang="en-US" smtClean="0"/>
              <a:pPr/>
              <a:t>‹#›</a:t>
            </a:fld>
            <a:endParaRPr lang="en-US"/>
          </a:p>
        </p:txBody>
      </p:sp>
    </p:spTree>
    <p:extLst>
      <p:ext uri="{BB962C8B-B14F-4D97-AF65-F5344CB8AC3E}">
        <p14:creationId xmlns:p14="http://schemas.microsoft.com/office/powerpoint/2010/main" val="3614142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452B7B-E9B7-4454-B0E5-3D59F7AA3E32}" type="slidenum">
              <a:rPr lang="en-US" smtClean="0"/>
              <a:pPr/>
              <a:t>‹#›</a:t>
            </a:fld>
            <a:endParaRPr lang="en-US"/>
          </a:p>
        </p:txBody>
      </p:sp>
    </p:spTree>
    <p:extLst>
      <p:ext uri="{BB962C8B-B14F-4D97-AF65-F5344CB8AC3E}">
        <p14:creationId xmlns:p14="http://schemas.microsoft.com/office/powerpoint/2010/main" val="1601214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F19E96-6FCD-4F9D-8F89-514B47A9C5CD}" type="slidenum">
              <a:rPr lang="en-US" smtClean="0"/>
              <a:pPr/>
              <a:t>‹#›</a:t>
            </a:fld>
            <a:endParaRPr lang="en-US"/>
          </a:p>
        </p:txBody>
      </p:sp>
    </p:spTree>
    <p:extLst>
      <p:ext uri="{BB962C8B-B14F-4D97-AF65-F5344CB8AC3E}">
        <p14:creationId xmlns:p14="http://schemas.microsoft.com/office/powerpoint/2010/main" val="3537170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3379F8-D3CD-4F84-8ABE-D8B7DBD32689}"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359801-7B5A-400E-B335-3A64EBB55A7D}" type="slidenum">
              <a:rPr lang="en-US" smtClean="0"/>
              <a:pPr/>
              <a:t>‹#›</a:t>
            </a:fld>
            <a:endParaRPr lang="en-US"/>
          </a:p>
        </p:txBody>
      </p:sp>
    </p:spTree>
    <p:extLst>
      <p:ext uri="{BB962C8B-B14F-4D97-AF65-F5344CB8AC3E}">
        <p14:creationId xmlns:p14="http://schemas.microsoft.com/office/powerpoint/2010/main" val="1853129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3379F8-D3CD-4F84-8ABE-D8B7DBD32689}"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C69C8C-A819-431E-9D13-9C81427D3D78}" type="slidenum">
              <a:rPr lang="en-US" smtClean="0"/>
              <a:pPr/>
              <a:t>‹#›</a:t>
            </a:fld>
            <a:endParaRPr lang="en-US"/>
          </a:p>
        </p:txBody>
      </p:sp>
    </p:spTree>
    <p:extLst>
      <p:ext uri="{BB962C8B-B14F-4D97-AF65-F5344CB8AC3E}">
        <p14:creationId xmlns:p14="http://schemas.microsoft.com/office/powerpoint/2010/main" val="4227817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3379F8-D3CD-4F84-8ABE-D8B7DBD32689}" type="datetimeFigureOut">
              <a:rPr lang="en-US" smtClean="0"/>
              <a:t>11/13/17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EE697-DFC7-48AF-886D-639558809EF2}" type="slidenum">
              <a:rPr lang="en-US" smtClean="0"/>
              <a:pPr/>
              <a:t>‹#›</a:t>
            </a:fld>
            <a:endParaRPr lang="en-US"/>
          </a:p>
        </p:txBody>
      </p:sp>
    </p:spTree>
    <p:extLst>
      <p:ext uri="{BB962C8B-B14F-4D97-AF65-F5344CB8AC3E}">
        <p14:creationId xmlns:p14="http://schemas.microsoft.com/office/powerpoint/2010/main" val="3231061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3379F8-D3CD-4F84-8ABE-D8B7DBD32689}" type="datetimeFigureOut">
              <a:rPr lang="en-US" smtClean="0"/>
              <a:t>11/13/17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5FD30B-62B3-49B3-90D3-C12BFD3E4534}" type="slidenum">
              <a:rPr lang="en-US" smtClean="0"/>
              <a:pPr/>
              <a:t>‹#›</a:t>
            </a:fld>
            <a:endParaRPr lang="en-US"/>
          </a:p>
        </p:txBody>
      </p:sp>
    </p:spTree>
    <p:extLst>
      <p:ext uri="{BB962C8B-B14F-4D97-AF65-F5344CB8AC3E}">
        <p14:creationId xmlns:p14="http://schemas.microsoft.com/office/powerpoint/2010/main" val="1893103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3379F8-D3CD-4F84-8ABE-D8B7DBD32689}" type="datetimeFigureOut">
              <a:rPr lang="en-US" smtClean="0"/>
              <a:t>11/13/17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DFA167-9D40-4397-8A22-C598A3318095}" type="slidenum">
              <a:rPr lang="en-US" smtClean="0"/>
              <a:pPr/>
              <a:t>‹#›</a:t>
            </a:fld>
            <a:endParaRPr lang="en-US"/>
          </a:p>
        </p:txBody>
      </p:sp>
    </p:spTree>
    <p:extLst>
      <p:ext uri="{BB962C8B-B14F-4D97-AF65-F5344CB8AC3E}">
        <p14:creationId xmlns:p14="http://schemas.microsoft.com/office/powerpoint/2010/main" val="2520395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3379F8-D3CD-4F84-8ABE-D8B7DBD32689}" type="datetimeFigureOut">
              <a:rPr lang="en-US" smtClean="0"/>
              <a:t>11/13/17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A69EFD-54AA-411B-ABB0-DBDB9944F712}" type="slidenum">
              <a:rPr lang="en-US" smtClean="0"/>
              <a:pPr/>
              <a:t>‹#›</a:t>
            </a:fld>
            <a:endParaRPr lang="en-US"/>
          </a:p>
        </p:txBody>
      </p:sp>
    </p:spTree>
    <p:extLst>
      <p:ext uri="{BB962C8B-B14F-4D97-AF65-F5344CB8AC3E}">
        <p14:creationId xmlns:p14="http://schemas.microsoft.com/office/powerpoint/2010/main" val="42898551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63379F8-D3CD-4F84-8ABE-D8B7DBD32689}" type="datetimeFigureOut">
              <a:rPr lang="en-US" smtClean="0"/>
              <a:t>11/13/17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F056D9-60D3-4E39-BDA5-F9140AF54CEC}" type="slidenum">
              <a:rPr lang="en-US" smtClean="0"/>
              <a:pPr/>
              <a:t>‹#›</a:t>
            </a:fld>
            <a:endParaRPr lang="en-US"/>
          </a:p>
        </p:txBody>
      </p:sp>
    </p:spTree>
    <p:extLst>
      <p:ext uri="{BB962C8B-B14F-4D97-AF65-F5344CB8AC3E}">
        <p14:creationId xmlns:p14="http://schemas.microsoft.com/office/powerpoint/2010/main" val="3065774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63379F8-D3CD-4F84-8ABE-D8B7DBD32689}" type="datetimeFigureOut">
              <a:rPr lang="en-US" smtClean="0"/>
              <a:t>11/13/17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41B3A4-0D33-4155-AF48-49EB80A73D68}" type="slidenum">
              <a:rPr lang="en-US" smtClean="0"/>
              <a:pPr/>
              <a:t>‹#›</a:t>
            </a:fld>
            <a:endParaRPr lang="en-US"/>
          </a:p>
        </p:txBody>
      </p:sp>
    </p:spTree>
    <p:extLst>
      <p:ext uri="{BB962C8B-B14F-4D97-AF65-F5344CB8AC3E}">
        <p14:creationId xmlns:p14="http://schemas.microsoft.com/office/powerpoint/2010/main" val="66208223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663379F8-D3CD-4F84-8ABE-D8B7DBD32689}" type="datetimeFigureOut">
              <a:rPr lang="en-US" smtClean="0"/>
              <a:t>11/13/17</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5FD8FEC7-2C5D-45DE-84FB-9C36ADEAE2EE}" type="slidenum">
              <a:rPr lang="en-US" smtClean="0"/>
              <a:pPr/>
              <a:t>‹#›</a:t>
            </a:fld>
            <a:endParaRPr lang="en-US"/>
          </a:p>
        </p:txBody>
      </p:sp>
    </p:spTree>
    <p:extLst>
      <p:ext uri="{BB962C8B-B14F-4D97-AF65-F5344CB8AC3E}">
        <p14:creationId xmlns:p14="http://schemas.microsoft.com/office/powerpoint/2010/main" val="163391819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30" name="Rectangle 3"/>
          <p:cNvSpPr>
            <a:spLocks/>
          </p:cNvSpPr>
          <p:nvPr/>
        </p:nvSpPr>
        <p:spPr bwMode="auto">
          <a:xfrm>
            <a:off x="1827152" y="1550516"/>
            <a:ext cx="40082848" cy="3291205"/>
          </a:xfrm>
          <a:prstGeom prst="rect">
            <a:avLst/>
          </a:prstGeom>
          <a:solidFill>
            <a:srgbClr val="7A302F"/>
          </a:solidFill>
          <a:ln>
            <a:solidFill>
              <a:schemeClr val="tx1">
                <a:lumMod val="95000"/>
                <a:lumOff val="5000"/>
              </a:schemeClr>
            </a:solidFill>
          </a:ln>
          <a:extLst/>
        </p:spPr>
        <p:style>
          <a:lnRef idx="1">
            <a:schemeClr val="accent3"/>
          </a:lnRef>
          <a:fillRef idx="2">
            <a:schemeClr val="accent3"/>
          </a:fillRef>
          <a:effectRef idx="1">
            <a:schemeClr val="accent3"/>
          </a:effectRef>
          <a:fontRef idx="minor">
            <a:schemeClr val="dk1"/>
          </a:fontRef>
        </p:style>
        <p:txBody>
          <a:bodyPr lIns="38100" tIns="38100" rIns="38100" bIns="38100" anchor="ctr"/>
          <a:lstStyle>
            <a:lvl1pPr eaLnBrk="0" hangingPunct="0">
              <a:defRPr sz="1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algn="ctr" eaLnBrk="1" hangingPunct="1"/>
            <a:r>
              <a:rPr lang="en-US" sz="6000" b="1" dirty="0">
                <a:solidFill>
                  <a:schemeClr val="bg1"/>
                </a:solidFill>
                <a:latin typeface="Times New Roman"/>
                <a:ea typeface="MS PGothic" panose="020B0600070205080204" pitchFamily="34" charset="-128"/>
                <a:cs typeface="Times New Roman"/>
                <a:sym typeface="Minion Pro" pitchFamily="18" charset="0"/>
              </a:rPr>
              <a:t>The Interaction of Semantic, Thematic, and Associative Overlap Strength in Predicting Recall</a:t>
            </a:r>
          </a:p>
          <a:p>
            <a:pPr algn="ctr" eaLnBrk="1" hangingPunct="1"/>
            <a:r>
              <a:rPr lang="en-US" sz="6000" b="1" dirty="0">
                <a:solidFill>
                  <a:schemeClr val="bg1"/>
                </a:solidFill>
                <a:latin typeface="Times New Roman"/>
                <a:ea typeface="MS PGothic" panose="020B0600070205080204" pitchFamily="34" charset="-128"/>
                <a:cs typeface="Times New Roman"/>
                <a:sym typeface="Minion Pro" pitchFamily="18" charset="0"/>
              </a:rPr>
              <a:t>Nicholas P. Maxwell, Bogdan </a:t>
            </a:r>
            <a:r>
              <a:rPr lang="en-US" sz="6000" b="1" dirty="0" err="1">
                <a:solidFill>
                  <a:schemeClr val="bg1"/>
                </a:solidFill>
                <a:latin typeface="Times New Roman"/>
                <a:ea typeface="MS PGothic" panose="020B0600070205080204" pitchFamily="34" charset="-128"/>
                <a:cs typeface="Times New Roman"/>
                <a:sym typeface="Minion Pro" pitchFamily="18" charset="0"/>
              </a:rPr>
              <a:t>Kostic</a:t>
            </a:r>
            <a:r>
              <a:rPr lang="en-US" sz="6000" b="1" dirty="0">
                <a:solidFill>
                  <a:schemeClr val="bg1"/>
                </a:solidFill>
                <a:latin typeface="Times New Roman"/>
                <a:ea typeface="MS PGothic" panose="020B0600070205080204" pitchFamily="34" charset="-128"/>
                <a:cs typeface="Times New Roman"/>
                <a:sym typeface="Minion Pro" pitchFamily="18" charset="0"/>
              </a:rPr>
              <a:t>, Erin M. Buchanan</a:t>
            </a:r>
            <a:endParaRPr lang="en-US" sz="6000" b="1" dirty="0">
              <a:solidFill>
                <a:schemeClr val="bg1"/>
              </a:solidFill>
              <a:latin typeface="Times New Roman" panose="02020603050405020304" pitchFamily="18" charset="0"/>
              <a:ea typeface="Times New Roman" panose="02020603050405020304" pitchFamily="18" charset="0"/>
            </a:endParaRPr>
          </a:p>
          <a:p>
            <a:pPr algn="ctr" eaLnBrk="1" hangingPunct="1"/>
            <a:r>
              <a:rPr lang="en-US" sz="6000" dirty="0">
                <a:solidFill>
                  <a:schemeClr val="bg1"/>
                </a:solidFill>
                <a:latin typeface="Times New Roman"/>
                <a:ea typeface="MS PGothic" panose="020B0600070205080204" pitchFamily="34" charset="-128"/>
                <a:cs typeface="Times New Roman"/>
                <a:sym typeface="Minion Pro" pitchFamily="18" charset="0"/>
              </a:rPr>
              <a:t>Missouri State University</a:t>
            </a:r>
          </a:p>
        </p:txBody>
      </p:sp>
      <p:sp>
        <p:nvSpPr>
          <p:cNvPr id="13314" name="Line 4"/>
          <p:cNvSpPr>
            <a:spLocks noChangeShapeType="1"/>
          </p:cNvSpPr>
          <p:nvPr/>
        </p:nvSpPr>
        <p:spPr bwMode="auto">
          <a:xfrm>
            <a:off x="1827212" y="4804270"/>
            <a:ext cx="64920" cy="26763168"/>
          </a:xfrm>
          <a:prstGeom prst="line">
            <a:avLst/>
          </a:prstGeom>
          <a:ln>
            <a:headEnd/>
            <a:tailEnd/>
          </a:ln>
          <a:extLst>
            <a:ext uri="{909E8E84-426E-40dd-AFC4-6F175D3DCCD1}">
              <a14:hiddenFill xmlns:a14="http://schemas.microsoft.com/office/drawing/2010/main" xmlns="">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13315" name="Line 5"/>
          <p:cNvSpPr>
            <a:spLocks noChangeShapeType="1"/>
          </p:cNvSpPr>
          <p:nvPr/>
        </p:nvSpPr>
        <p:spPr bwMode="auto">
          <a:xfrm flipH="1">
            <a:off x="42039104" y="1550516"/>
            <a:ext cx="23296" cy="30072484"/>
          </a:xfrm>
          <a:prstGeom prst="line">
            <a:avLst/>
          </a:prstGeom>
          <a:ln>
            <a:headEnd/>
            <a:tailEnd/>
          </a:ln>
          <a:extLst>
            <a:ext uri="{909E8E84-426E-40dd-AFC4-6F175D3DCCD1}">
              <a14:hiddenFill xmlns:a14="http://schemas.microsoft.com/office/drawing/2010/main" xmlns="">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13316" name="Line 6"/>
          <p:cNvSpPr>
            <a:spLocks noChangeShapeType="1"/>
          </p:cNvSpPr>
          <p:nvPr/>
        </p:nvSpPr>
        <p:spPr bwMode="auto">
          <a:xfrm rot="10800000" flipH="1">
            <a:off x="1905000" y="31546800"/>
            <a:ext cx="40157400" cy="76200"/>
          </a:xfrm>
          <a:prstGeom prst="line">
            <a:avLst/>
          </a:prstGeom>
          <a:ln>
            <a:headEnd/>
            <a:tailEnd/>
          </a:ln>
          <a:extLst>
            <a:ext uri="{909E8E84-426E-40dd-AFC4-6F175D3DCCD1}">
              <a14:hiddenFill xmlns:a14="http://schemas.microsoft.com/office/drawing/2010/main" xmlns="">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2054" name="Rectangle 7"/>
          <p:cNvSpPr>
            <a:spLocks/>
          </p:cNvSpPr>
          <p:nvPr/>
        </p:nvSpPr>
        <p:spPr bwMode="auto">
          <a:xfrm>
            <a:off x="2133600" y="4991548"/>
            <a:ext cx="13258800" cy="888139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rnd">
                <a:solidFill>
                  <a:schemeClr val="tx1"/>
                </a:solidFill>
                <a:round/>
                <a:headEnd/>
                <a:tailEnd/>
              </a14:hiddenLine>
            </a:ext>
          </a:extLst>
        </p:spPr>
        <p:txBody>
          <a:bodyPr lIns="38100" tIns="38100" rIns="38100" bIns="38100"/>
          <a:lstStyle>
            <a:lvl1pPr eaLnBrk="0" hangingPunct="0">
              <a:defRPr sz="1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algn="ctr" eaLnBrk="1" hangingPunct="1"/>
            <a:r>
              <a:rPr lang="en-US" sz="4400" b="1" dirty="0">
                <a:solidFill>
                  <a:srgbClr val="7A302F"/>
                </a:solidFill>
                <a:latin typeface="Times New Roman"/>
                <a:ea typeface="MS PGothic" panose="020B0600070205080204" pitchFamily="34" charset="-128"/>
                <a:cs typeface="Times New Roman"/>
                <a:sym typeface="Times New Roman Bold" panose="02020803070505020304" pitchFamily="18" charset="0"/>
              </a:rPr>
              <a:t>Abstract</a:t>
            </a:r>
          </a:p>
          <a:p>
            <a:pPr eaLnBrk="1" hangingPunct="1"/>
            <a:r>
              <a:rPr lang="en-US" sz="3400" dirty="0">
                <a:latin typeface="Times New Roman"/>
                <a:cs typeface="Times New Roman"/>
              </a:rPr>
              <a:t>This study examined the interactive relationship between semantic, thematic, and associative word pair strength in the prediction of judgments and cued-recall performance. One hundred </a:t>
            </a:r>
            <a:r>
              <a:rPr lang="en-US" sz="3400" dirty="0" err="1">
                <a:latin typeface="Times New Roman"/>
                <a:cs typeface="Times New Roman"/>
              </a:rPr>
              <a:t>MTurk</a:t>
            </a:r>
            <a:r>
              <a:rPr lang="en-US" sz="3400" dirty="0">
                <a:latin typeface="Times New Roman"/>
                <a:cs typeface="Times New Roman"/>
              </a:rPr>
              <a:t> participants were shown word pairs of varying relatedness, and asked to judge these word pairs for their semantic, thematic, and associative strength. After completing a distractor task, participants then completed a cued recall task. Both judgment ability and recall performance were predicted by the three-way interaction of semantic, thematic, and associative word-pair norms, but the type of judgment did not affect recall or judgments. For low semantic feature overlap, thematic and associative strength were competitive: as thematic strength increased, associative </a:t>
            </a:r>
            <a:r>
              <a:rPr lang="en-US" sz="3400" dirty="0" err="1">
                <a:latin typeface="Times New Roman"/>
                <a:cs typeface="Times New Roman"/>
              </a:rPr>
              <a:t>predictiveness</a:t>
            </a:r>
            <a:r>
              <a:rPr lang="en-US" sz="3400" dirty="0">
                <a:latin typeface="Times New Roman"/>
                <a:cs typeface="Times New Roman"/>
              </a:rPr>
              <a:t> decreased. However, this trend reversed for high semantic feature overlap, wherein thematic and associative strength were complimentary as both set of simple slopes increased together. This result suggests that the amount of semantic feature overlap influences the </a:t>
            </a:r>
            <a:r>
              <a:rPr lang="en-US" sz="3400" dirty="0" err="1">
                <a:latin typeface="Times New Roman"/>
                <a:cs typeface="Times New Roman"/>
              </a:rPr>
              <a:t>predictiveness</a:t>
            </a:r>
            <a:r>
              <a:rPr lang="en-US" sz="3400" dirty="0">
                <a:latin typeface="Times New Roman"/>
                <a:cs typeface="Times New Roman"/>
              </a:rPr>
              <a:t> of associative and thematic word norm strength. </a:t>
            </a:r>
            <a:endParaRPr lang="en-US" sz="3400" b="1" dirty="0">
              <a:latin typeface="Times New Roman"/>
              <a:cs typeface="Times New Roman"/>
            </a:endParaRPr>
          </a:p>
        </p:txBody>
      </p:sp>
      <p:sp>
        <p:nvSpPr>
          <p:cNvPr id="13322" name="Rectangle 14"/>
          <p:cNvSpPr>
            <a:spLocks/>
          </p:cNvSpPr>
          <p:nvPr/>
        </p:nvSpPr>
        <p:spPr bwMode="auto">
          <a:xfrm>
            <a:off x="29565801" y="24554693"/>
            <a:ext cx="12496599" cy="525215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rnd">
                <a:solidFill>
                  <a:schemeClr val="tx1"/>
                </a:solidFill>
                <a:round/>
                <a:headEnd/>
                <a:tailEnd/>
              </a14:hiddenLine>
            </a:ext>
          </a:extLst>
        </p:spPr>
        <p:txBody>
          <a:bodyPr lIns="38100" tIns="38100" rIns="38100" bIns="38100"/>
          <a:lstStyle>
            <a:lvl1pPr marL="342900" indent="-342900" eaLnBrk="0" hangingPunct="0">
              <a:defRPr sz="1200">
                <a:solidFill>
                  <a:srgbClr val="000000"/>
                </a:solidFill>
                <a:latin typeface="Gill Sans" pitchFamily="-84" charset="0"/>
                <a:ea typeface="ヒラギノ角ゴ ProN W3" pitchFamily="-84" charset="-128"/>
                <a:sym typeface="Gill Sans" pitchFamily="-84" charset="0"/>
              </a:defRPr>
            </a:lvl1pPr>
            <a:lvl2pPr marL="800100" indent="-34290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marL="0" indent="0" eaLnBrk="1" hangingPunct="1"/>
            <a:r>
              <a:rPr lang="en-US" sz="3400" dirty="0">
                <a:latin typeface="Times New Roman" panose="02020603050405020304" pitchFamily="18" charset="0"/>
                <a:cs typeface="Times New Roman" panose="02020603050405020304" pitchFamily="18" charset="0"/>
              </a:rPr>
              <a:t>Overall, our findings show the degree to which processing associative, semantic, and thematic information impacts retrieval and judgment making. Three-way interactions were found between FSG, COS, and LSA when predicting both recall and judgments. Simple slopes analyses were used to investigate the interactions. At low semantic overlap, a seesaw effect was found in which increases in LSA strength were counterbalanced by decreases in the strength of FSG as a predictor. However, at high semantic overlap, LSA and FSG were complimentary, in which increasing LSA strength led to an increased strength of FSG as a predictor.</a:t>
            </a:r>
            <a:endParaRPr lang="en-US" sz="3400" b="1" dirty="0">
              <a:latin typeface="Times New Roman" panose="02020603050405020304" pitchFamily="18" charset="0"/>
              <a:cs typeface="Times New Roman" panose="02020603050405020304" pitchFamily="18" charset="0"/>
            </a:endParaRPr>
          </a:p>
        </p:txBody>
      </p:sp>
      <p:sp>
        <p:nvSpPr>
          <p:cNvPr id="39" name="Rectangle 13"/>
          <p:cNvSpPr>
            <a:spLocks/>
          </p:cNvSpPr>
          <p:nvPr/>
        </p:nvSpPr>
        <p:spPr bwMode="auto">
          <a:xfrm>
            <a:off x="1957604" y="13872937"/>
            <a:ext cx="13589541" cy="1710434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rnd">
                <a:solidFill>
                  <a:schemeClr val="tx1"/>
                </a:solidFill>
                <a:round/>
                <a:headEnd/>
                <a:tailEnd/>
              </a14:hiddenLine>
            </a:ext>
          </a:extLst>
        </p:spPr>
        <p:txBody>
          <a:bodyPr lIns="38100" tIns="38100" rIns="38100" bIns="38100"/>
          <a:lstStyle>
            <a:lvl1pPr eaLnBrk="0" hangingPunct="0">
              <a:defRPr sz="1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algn="ctr" eaLnBrk="1" hangingPunct="1"/>
            <a:r>
              <a:rPr lang="en-US" sz="4400" b="1" dirty="0">
                <a:solidFill>
                  <a:srgbClr val="7A302F"/>
                </a:solidFill>
                <a:latin typeface="Times New Roman" pitchFamily="18" charset="0"/>
                <a:ea typeface="MS PGothic" panose="020B0600070205080204" pitchFamily="34" charset="-128"/>
                <a:cs typeface="Times New Roman" pitchFamily="18" charset="0"/>
                <a:sym typeface="Times New Roman Bold" panose="02020803070505020304" pitchFamily="18" charset="0"/>
              </a:rPr>
              <a:t>Method</a:t>
            </a:r>
          </a:p>
          <a:p>
            <a:pPr eaLnBrk="1" hangingPunct="1"/>
            <a:r>
              <a:rPr lang="en-US" sz="34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Participants</a:t>
            </a:r>
          </a:p>
          <a:p>
            <a:pPr marL="571500" indent="-571500" eaLnBrk="1" hangingPunct="1">
              <a:buFont typeface="Arial" panose="020B0604020202020204" pitchFamily="34" charset="0"/>
              <a:buChar char="•"/>
            </a:pPr>
            <a:r>
              <a:rPr lang="en-US" sz="3400" dirty="0">
                <a:solidFill>
                  <a:prstClr val="black"/>
                </a:solidFill>
                <a:latin typeface="Times New Roman"/>
                <a:ea typeface="Calibri"/>
                <a:cs typeface="Times New Roman"/>
              </a:rPr>
              <a:t>100 participants were recruited from Amazon’s Mechanical Turk.</a:t>
            </a:r>
          </a:p>
          <a:p>
            <a:pPr>
              <a:lnSpc>
                <a:spcPct val="60000"/>
              </a:lnSpc>
            </a:pPr>
            <a:endParaRPr lang="en-US" sz="3400" dirty="0">
              <a:solidFill>
                <a:schemeClr val="tx1"/>
              </a:solidFill>
              <a:latin typeface="Times New Roman"/>
              <a:ea typeface="MS PGothic" panose="020B0600070205080204" pitchFamily="34" charset="-128"/>
              <a:cs typeface="Times New Roman"/>
              <a:sym typeface="Times New Roman Bold" panose="02020803070505020304" pitchFamily="18" charset="0"/>
            </a:endParaRPr>
          </a:p>
          <a:p>
            <a:pPr>
              <a:lnSpc>
                <a:spcPct val="60000"/>
              </a:lnSpc>
            </a:pPr>
            <a:r>
              <a:rPr lang="en-US" sz="34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Stimuli</a:t>
            </a:r>
            <a:endParaRPr lang="en-US" sz="3400" dirty="0">
              <a:solidFill>
                <a:srgbClr val="7A302F"/>
              </a:solidFill>
              <a:latin typeface="Times New Roman"/>
              <a:cs typeface="Times New Roman"/>
            </a:endParaRPr>
          </a:p>
          <a:p>
            <a:pPr marL="457200" indent="-457200">
              <a:buFont typeface="Arial" charset="0"/>
              <a:buChar char="•"/>
            </a:pPr>
            <a:r>
              <a:rPr lang="en-US" sz="3400" dirty="0">
                <a:solidFill>
                  <a:prstClr val="black"/>
                </a:solidFill>
                <a:latin typeface="Times New Roman"/>
                <a:ea typeface="MS PGothic" panose="020B0600070205080204" pitchFamily="34" charset="-128"/>
                <a:cs typeface="Times New Roman"/>
                <a:sym typeface="Times New Roman Bold" panose="02020803070505020304" pitchFamily="18" charset="0"/>
              </a:rPr>
              <a:t>63 word pairs of varying associative, semantic, and thematic relatedness were created from the Buchanan et al. (2013) word norm database. Forward Strength (FSG) was used to measure association, semantic overlap was measured with Cosine (COS), and thematic relations were measured with Latent Semantic Analysis (LSA).</a:t>
            </a:r>
          </a:p>
          <a:p>
            <a:r>
              <a:rPr lang="en-US" sz="34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Procedure</a:t>
            </a:r>
          </a:p>
          <a:p>
            <a:pPr marL="571500" indent="-571500">
              <a:buFont typeface="Arial" panose="020B0604020202020204" pitchFamily="34" charset="0"/>
              <a:buChar char="•"/>
            </a:pPr>
            <a:r>
              <a:rPr lang="en-US" sz="3400" dirty="0">
                <a:solidFill>
                  <a:prstClr val="black"/>
                </a:solidFill>
                <a:latin typeface="Times New Roman"/>
                <a:ea typeface="MS PGothic" panose="020B0600070205080204" pitchFamily="34" charset="-128"/>
                <a:cs typeface="Times New Roman"/>
                <a:sym typeface="Times New Roman Bold" panose="02020803070505020304" pitchFamily="18" charset="0"/>
              </a:rPr>
              <a:t>First, participants were presented with word pairs and were ask to judge how related they believed each word pair to be based on its associative, semantic, or thematic relatedness. This section was divided into three blocks, with each block beginning with a set of instructions explaining the type of relationship to be judged. Judgments were made on a scale of zero to 100, with zero indicating no relationship between items. Each block focused on one of the three types of judgments, and the order of instructions and judgment blocks was counterbalanced, resulting in each word-pair receiving judgments for each of the three types of relationships. Participants then completed a short distractor task before moving on to a cued recall task.</a:t>
            </a:r>
          </a:p>
          <a:p>
            <a:pPr lvl="0"/>
            <a:r>
              <a:rPr lang="en-US" sz="34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Analysis </a:t>
            </a:r>
            <a:endParaRPr lang="en-US" sz="3400" dirty="0">
              <a:solidFill>
                <a:srgbClr val="7A302F"/>
              </a:solidFill>
              <a:latin typeface="Times New Roman" charset="0"/>
              <a:ea typeface="Times New Roman" charset="0"/>
              <a:cs typeface="Times New Roman" charset="0"/>
            </a:endParaRPr>
          </a:p>
          <a:p>
            <a:pPr marL="457200" indent="-457200">
              <a:buFont typeface="Arial" charset="0"/>
              <a:buChar char="•"/>
            </a:pPr>
            <a:r>
              <a:rPr lang="en-US" sz="3400" dirty="0">
                <a:latin typeface="Times New Roman"/>
                <a:ea typeface="Times New Roman" charset="0"/>
                <a:cs typeface="Times New Roman"/>
              </a:rPr>
              <a:t>Maximum likelihood multilevel modeling was used to test the interaction between FSG, COS, and LSA when predicting participant judgments and recall while controlling for type of judgment. These models were chosen because they retain all data points and control for error correlations between participants. When analyzing recall, a logistic regression was incorporated into the model to account for the binary nature of recall.</a:t>
            </a:r>
          </a:p>
          <a:p>
            <a:pPr marL="457200" indent="-457200">
              <a:buFont typeface="Arial" charset="0"/>
              <a:buChar char="•"/>
            </a:pPr>
            <a:endParaRPr lang="en-US" sz="3400" dirty="0">
              <a:latin typeface="Times New Roman"/>
              <a:ea typeface="Times New Roman" charset="0"/>
              <a:cs typeface="Times New Roman"/>
            </a:endParaRPr>
          </a:p>
          <a:p>
            <a:pPr marL="457200" indent="-457200">
              <a:buFont typeface="Arial" charset="0"/>
              <a:buChar char="•"/>
            </a:pPr>
            <a:r>
              <a:rPr lang="en-US" sz="3400" dirty="0">
                <a:latin typeface="Times New Roman"/>
                <a:ea typeface="Times New Roman" charset="0"/>
                <a:cs typeface="Times New Roman"/>
              </a:rPr>
              <a:t>Significant three-way interactions were found between FSG, COS, and LSA. These interactions were investigated using a simple slopes analysis.</a:t>
            </a:r>
          </a:p>
        </p:txBody>
      </p:sp>
      <p:sp>
        <p:nvSpPr>
          <p:cNvPr id="68" name="Rectangle 7"/>
          <p:cNvSpPr>
            <a:spLocks/>
          </p:cNvSpPr>
          <p:nvPr/>
        </p:nvSpPr>
        <p:spPr bwMode="auto">
          <a:xfrm>
            <a:off x="15676247" y="5008069"/>
            <a:ext cx="14268314" cy="10266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rnd">
                <a:solidFill>
                  <a:schemeClr val="tx1"/>
                </a:solidFill>
                <a:round/>
                <a:headEnd/>
                <a:tailEnd/>
              </a14:hiddenLine>
            </a:ext>
          </a:extLst>
        </p:spPr>
        <p:txBody>
          <a:bodyPr lIns="38100" tIns="38100" rIns="38100" bIns="38100"/>
          <a:lstStyle>
            <a:lvl1pPr eaLnBrk="0" hangingPunct="0">
              <a:defRPr sz="1200">
                <a:solidFill>
                  <a:srgbClr val="000000"/>
                </a:solidFill>
                <a:latin typeface="Gill Sans" pitchFamily="-84" charset="0"/>
                <a:ea typeface="ヒラギノ角ゴ ProN W3" pitchFamily="-84" charset="-128"/>
                <a:sym typeface="Gill Sans" pitchFamily="-84" charset="0"/>
              </a:defRPr>
            </a:lvl1pPr>
            <a:lvl2pPr marL="742950" indent="-285750" eaLnBrk="0" hangingPunct="0">
              <a:defRPr sz="1200">
                <a:solidFill>
                  <a:srgbClr val="000000"/>
                </a:solidFill>
                <a:latin typeface="Gill Sans" pitchFamily="-84" charset="0"/>
                <a:ea typeface="ヒラギノ角ゴ ProN W3" pitchFamily="-84" charset="-128"/>
                <a:sym typeface="Gill Sans" pitchFamily="-84" charset="0"/>
              </a:defRPr>
            </a:lvl2pPr>
            <a:lvl3pPr marL="1143000" indent="-228600" eaLnBrk="0" hangingPunct="0">
              <a:defRPr sz="1200">
                <a:solidFill>
                  <a:srgbClr val="000000"/>
                </a:solidFill>
                <a:latin typeface="Gill Sans" pitchFamily="-84" charset="0"/>
                <a:ea typeface="ヒラギノ角ゴ ProN W3" pitchFamily="-84" charset="-128"/>
                <a:sym typeface="Gill Sans" pitchFamily="-84" charset="0"/>
              </a:defRPr>
            </a:lvl3pPr>
            <a:lvl4pPr marL="1600200" indent="-228600" eaLnBrk="0" hangingPunct="0">
              <a:defRPr sz="1200">
                <a:solidFill>
                  <a:srgbClr val="000000"/>
                </a:solidFill>
                <a:latin typeface="Gill Sans" pitchFamily="-84" charset="0"/>
                <a:ea typeface="ヒラギノ角ゴ ProN W3" pitchFamily="-84" charset="-128"/>
                <a:sym typeface="Gill Sans" pitchFamily="-84" charset="0"/>
              </a:defRPr>
            </a:lvl4pPr>
            <a:lvl5pPr marL="2057400" indent="-228600" eaLnBrk="0" hangingPunct="0">
              <a:defRPr sz="1200">
                <a:solidFill>
                  <a:srgbClr val="000000"/>
                </a:solidFill>
                <a:latin typeface="Gill Sans" pitchFamily="-84" charset="0"/>
                <a:ea typeface="ヒラギノ角ゴ ProN W3" pitchFamily="-84" charset="-128"/>
                <a:sym typeface="Gill Sans" pitchFamily="-84" charset="0"/>
              </a:defRPr>
            </a:lvl5pPr>
            <a:lvl6pPr marL="25146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6pPr>
            <a:lvl7pPr marL="29718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7pPr>
            <a:lvl8pPr marL="34290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8pPr>
            <a:lvl9pPr marL="3886200" indent="-228600" eaLnBrk="0" fontAlgn="base" hangingPunct="0">
              <a:spcBef>
                <a:spcPct val="0"/>
              </a:spcBef>
              <a:spcAft>
                <a:spcPct val="0"/>
              </a:spcAft>
              <a:defRPr sz="1200">
                <a:solidFill>
                  <a:srgbClr val="000000"/>
                </a:solidFill>
                <a:latin typeface="Gill Sans" pitchFamily="-84" charset="0"/>
                <a:ea typeface="ヒラギノ角ゴ ProN W3" pitchFamily="-84" charset="-128"/>
                <a:sym typeface="Gill Sans" pitchFamily="-84" charset="0"/>
              </a:defRPr>
            </a:lvl9pPr>
          </a:lstStyle>
          <a:p>
            <a:pPr algn="ctr" eaLnBrk="1" hangingPunct="1"/>
            <a:r>
              <a:rPr lang="en-US" sz="4400" b="1" dirty="0">
                <a:solidFill>
                  <a:schemeClr val="tx1"/>
                </a:solidFill>
                <a:latin typeface="Times New Roman"/>
                <a:ea typeface="MS PGothic" panose="020B0600070205080204" pitchFamily="34" charset="-128"/>
                <a:cs typeface="Times New Roman"/>
                <a:sym typeface="Times New Roman Bold" panose="02020803070505020304" pitchFamily="18" charset="0"/>
              </a:rPr>
              <a:t>Results</a:t>
            </a:r>
            <a:endParaRPr lang="en-US" sz="3600" dirty="0">
              <a:solidFill>
                <a:schemeClr val="tx1"/>
              </a:solidFill>
              <a:latin typeface="Times New Roman" pitchFamily="18" charset="0"/>
              <a:ea typeface="MS PGothic" panose="020B0600070205080204" pitchFamily="34" charset="-128"/>
              <a:cs typeface="Times New Roman" pitchFamily="18" charset="0"/>
              <a:sym typeface="Times New Roman Bold" panose="02020803070505020304" pitchFamily="18" charset="0"/>
            </a:endParaRPr>
          </a:p>
          <a:p>
            <a:pPr eaLnBrk="1" hangingPunct="1"/>
            <a:endParaRPr lang="en-US" sz="4400" b="1" dirty="0">
              <a:latin typeface="Gill Sans"/>
            </a:endParaRPr>
          </a:p>
          <a:p>
            <a:pPr marL="0" marR="0">
              <a:lnSpc>
                <a:spcPct val="115000"/>
              </a:lnSpc>
              <a:spcBef>
                <a:spcPts val="0"/>
              </a:spcBef>
              <a:spcAft>
                <a:spcPts val="0"/>
              </a:spcAft>
            </a:pPr>
            <a:endParaRPr lang="en-US" sz="3600" dirty="0">
              <a:latin typeface="Calibri"/>
              <a:ea typeface="Calibri"/>
              <a:cs typeface="Times New Roman"/>
            </a:endParaRPr>
          </a:p>
          <a:p>
            <a:pPr eaLnBrk="1" hangingPunct="1"/>
            <a:endParaRPr lang="en-US" sz="3600" dirty="0">
              <a:solidFill>
                <a:schemeClr val="tx1"/>
              </a:solidFill>
              <a:latin typeface="Times New Roman Bold" panose="02020803070505020304" pitchFamily="18" charset="0"/>
              <a:ea typeface="MS PGothic" panose="020B0600070205080204" pitchFamily="34" charset="-128"/>
              <a:sym typeface="Times New Roman Bold" panose="02020803070505020304" pitchFamily="18" charset="0"/>
            </a:endParaRPr>
          </a:p>
        </p:txBody>
      </p:sp>
      <p:sp>
        <p:nvSpPr>
          <p:cNvPr id="26" name="TextBox 25"/>
          <p:cNvSpPr txBox="1"/>
          <p:nvPr/>
        </p:nvSpPr>
        <p:spPr>
          <a:xfrm>
            <a:off x="29830755" y="23899857"/>
            <a:ext cx="12035031" cy="769441"/>
          </a:xfrm>
          <a:prstGeom prst="rect">
            <a:avLst/>
          </a:prstGeom>
          <a:noFill/>
        </p:spPr>
        <p:txBody>
          <a:bodyPr wrap="square" rtlCol="0">
            <a:spAutoFit/>
          </a:bodyPr>
          <a:lstStyle/>
          <a:p>
            <a:pPr algn="ctr" eaLnBrk="1" hangingPunct="1"/>
            <a:r>
              <a:rPr lang="en-US" sz="4400" b="1" dirty="0">
                <a:solidFill>
                  <a:srgbClr val="7A302F"/>
                </a:solidFill>
                <a:latin typeface="Times New Roman"/>
                <a:ea typeface="MS PGothic" panose="020B0600070205080204" pitchFamily="34" charset="-128"/>
                <a:cs typeface="Times New Roman"/>
                <a:sym typeface="Times New Roman Bold" panose="02020803070505020304" pitchFamily="18" charset="0"/>
              </a:rPr>
              <a:t>Discussion</a:t>
            </a:r>
          </a:p>
        </p:txBody>
      </p:sp>
      <p:sp>
        <p:nvSpPr>
          <p:cNvPr id="28" name="TextBox 27"/>
          <p:cNvSpPr txBox="1"/>
          <p:nvPr/>
        </p:nvSpPr>
        <p:spPr>
          <a:xfrm>
            <a:off x="15676248" y="5830369"/>
            <a:ext cx="14268313" cy="830997"/>
          </a:xfrm>
          <a:prstGeom prst="rect">
            <a:avLst/>
          </a:prstGeom>
          <a:noFill/>
        </p:spPr>
        <p:txBody>
          <a:bodyPr wrap="square" rtlCol="0">
            <a:spAutoFit/>
          </a:bodyPr>
          <a:lstStyle/>
          <a:p>
            <a:pPr algn="ctr"/>
            <a:r>
              <a:rPr lang="en-US" sz="36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Main Effects – Recall </a:t>
            </a:r>
            <a:endParaRPr lang="en-US" sz="36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sp>
        <p:nvSpPr>
          <p:cNvPr id="15" name="TextBox 14"/>
          <p:cNvSpPr txBox="1"/>
          <p:nvPr/>
        </p:nvSpPr>
        <p:spPr>
          <a:xfrm>
            <a:off x="29660536" y="4742982"/>
            <a:ext cx="12031933" cy="1754326"/>
          </a:xfrm>
          <a:prstGeom prst="rect">
            <a:avLst/>
          </a:prstGeom>
          <a:noFill/>
        </p:spPr>
        <p:txBody>
          <a:bodyPr wrap="square" rtlCol="0">
            <a:spAutoFit/>
          </a:bodyPr>
          <a:lstStyle/>
          <a:p>
            <a:endParaRPr lang="en-US" sz="3600" i="1" dirty="0">
              <a:latin typeface="Times New Roman" charset="0"/>
              <a:ea typeface="Times New Roman" charset="0"/>
              <a:cs typeface="Times New Roman" charset="0"/>
            </a:endParaRPr>
          </a:p>
          <a:p>
            <a:pPr algn="ctr"/>
            <a:r>
              <a:rPr lang="en-US" sz="3600" b="1" i="1" dirty="0">
                <a:solidFill>
                  <a:srgbClr val="7A302F"/>
                </a:solidFill>
                <a:latin typeface="Times New Roman" charset="0"/>
                <a:ea typeface="Times New Roman" charset="0"/>
                <a:cs typeface="Times New Roman" charset="0"/>
              </a:rPr>
              <a:t>Interactions </a:t>
            </a:r>
            <a:r>
              <a:rPr lang="mr-IN" sz="3600" b="1" i="1" dirty="0">
                <a:solidFill>
                  <a:srgbClr val="7A302F"/>
                </a:solidFill>
                <a:latin typeface="Times New Roman" charset="0"/>
                <a:ea typeface="Times New Roman" charset="0"/>
                <a:cs typeface="Times New Roman" charset="0"/>
              </a:rPr>
              <a:t>–</a:t>
            </a:r>
            <a:r>
              <a:rPr lang="en-US" sz="3600" b="1" i="1" dirty="0">
                <a:solidFill>
                  <a:srgbClr val="7A302F"/>
                </a:solidFill>
                <a:latin typeface="Times New Roman" charset="0"/>
                <a:ea typeface="Times New Roman" charset="0"/>
                <a:cs typeface="Times New Roman" charset="0"/>
              </a:rPr>
              <a:t> Simple Slopes Recall</a:t>
            </a:r>
            <a:endParaRPr lang="en-US" sz="3600" dirty="0">
              <a:solidFill>
                <a:srgbClr val="7A302F"/>
              </a:solidFill>
              <a:latin typeface="Times New Roman" charset="0"/>
              <a:ea typeface="Times New Roman" charset="0"/>
              <a:cs typeface="Times New Roman" charset="0"/>
            </a:endParaRPr>
          </a:p>
          <a:p>
            <a:endParaRPr lang="en-US" sz="3600" b="1" i="1" dirty="0">
              <a:latin typeface="Times New Roman" charset="0"/>
              <a:ea typeface="Times New Roman" charset="0"/>
              <a:cs typeface="Times New Roman" charset="0"/>
            </a:endParaRPr>
          </a:p>
        </p:txBody>
      </p:sp>
      <p:graphicFrame>
        <p:nvGraphicFramePr>
          <p:cNvPr id="7" name="Table 6"/>
          <p:cNvGraphicFramePr>
            <a:graphicFrameLocks noGrp="1"/>
          </p:cNvGraphicFramePr>
          <p:nvPr>
            <p:extLst>
              <p:ext uri="{D42A27DB-BD31-4B8C-83A1-F6EECF244321}">
                <p14:modId xmlns:p14="http://schemas.microsoft.com/office/powerpoint/2010/main" val="470909183"/>
              </p:ext>
            </p:extLst>
          </p:nvPr>
        </p:nvGraphicFramePr>
        <p:xfrm>
          <a:off x="15748584" y="10835499"/>
          <a:ext cx="13565317" cy="3535580"/>
        </p:xfrm>
        <a:graphic>
          <a:graphicData uri="http://schemas.openxmlformats.org/drawingml/2006/table">
            <a:tbl>
              <a:tblPr firstRow="1" bandRow="1">
                <a:tableStyleId>{5C22544A-7EE6-4342-B048-85BDC9FD1C3A}</a:tableStyleId>
              </a:tblPr>
              <a:tblGrid>
                <a:gridCol w="2544220">
                  <a:extLst>
                    <a:ext uri="{9D8B030D-6E8A-4147-A177-3AD203B41FA5}">
                      <a16:colId xmlns="" xmlns:a16="http://schemas.microsoft.com/office/drawing/2014/main" val="20000"/>
                    </a:ext>
                  </a:extLst>
                </a:gridCol>
                <a:gridCol w="3622091">
                  <a:extLst>
                    <a:ext uri="{9D8B030D-6E8A-4147-A177-3AD203B41FA5}">
                      <a16:colId xmlns="" xmlns:a16="http://schemas.microsoft.com/office/drawing/2014/main" val="20001"/>
                    </a:ext>
                  </a:extLst>
                </a:gridCol>
                <a:gridCol w="3699503">
                  <a:extLst>
                    <a:ext uri="{9D8B030D-6E8A-4147-A177-3AD203B41FA5}">
                      <a16:colId xmlns="" xmlns:a16="http://schemas.microsoft.com/office/drawing/2014/main" val="20002"/>
                    </a:ext>
                  </a:extLst>
                </a:gridCol>
                <a:gridCol w="3699503">
                  <a:extLst>
                    <a:ext uri="{9D8B030D-6E8A-4147-A177-3AD203B41FA5}">
                      <a16:colId xmlns="" xmlns:a16="http://schemas.microsoft.com/office/drawing/2014/main" val="20003"/>
                    </a:ext>
                  </a:extLst>
                </a:gridCol>
              </a:tblGrid>
              <a:tr h="707116">
                <a:tc>
                  <a:txBody>
                    <a:bodyPr/>
                    <a:lstStyle/>
                    <a:p>
                      <a:r>
                        <a:rPr lang="en-US" sz="3600" dirty="0">
                          <a:solidFill>
                            <a:schemeClr val="tx1"/>
                          </a:solidFill>
                          <a:latin typeface="Times New Roman" charset="0"/>
                          <a:ea typeface="Times New Roman" charset="0"/>
                          <a:cs typeface="Times New Roman" charset="0"/>
                        </a:rPr>
                        <a:t>Predictor</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l-GR" sz="3600" i="1" dirty="0">
                          <a:solidFill>
                            <a:schemeClr val="tx1"/>
                          </a:solidFill>
                          <a:latin typeface="Times New Roman" charset="0"/>
                          <a:ea typeface="Times New Roman" charset="0"/>
                          <a:cs typeface="Times New Roman" charset="0"/>
                        </a:rPr>
                        <a:t>β</a:t>
                      </a:r>
                      <a:r>
                        <a:rPr lang="en-US" sz="3600" i="1" dirty="0">
                          <a:solidFill>
                            <a:schemeClr val="tx1"/>
                          </a:solidFill>
                          <a:latin typeface="Times New Roman" charset="0"/>
                          <a:ea typeface="Times New Roman" charset="0"/>
                          <a:cs typeface="Times New Roman" charset="0"/>
                        </a:rPr>
                        <a:t> (SE)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i="1" dirty="0">
                          <a:solidFill>
                            <a:schemeClr val="tx1"/>
                          </a:solidFill>
                          <a:latin typeface="Times New Roman" charset="0"/>
                          <a:ea typeface="Times New Roman" charset="0"/>
                          <a:cs typeface="Times New Roman" charset="0"/>
                        </a:rPr>
                        <a:t>z</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i="1" dirty="0">
                          <a:solidFill>
                            <a:schemeClr val="tx1"/>
                          </a:solidFill>
                          <a:latin typeface="Times New Roman" charset="0"/>
                          <a:ea typeface="Times New Roman" charset="0"/>
                          <a:cs typeface="Times New Roman" charset="0"/>
                        </a:rPr>
                        <a:t>p</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0"/>
                  </a:ext>
                </a:extLst>
              </a:tr>
              <a:tr h="707116">
                <a:tc>
                  <a:txBody>
                    <a:bodyPr/>
                    <a:lstStyle/>
                    <a:p>
                      <a:r>
                        <a:rPr lang="en-US" sz="3600" b="0" dirty="0">
                          <a:solidFill>
                            <a:schemeClr val="tx1"/>
                          </a:solidFill>
                          <a:latin typeface="Times New Roman" charset="0"/>
                          <a:ea typeface="Times New Roman" charset="0"/>
                          <a:cs typeface="Times New Roman" charset="0"/>
                        </a:rPr>
                        <a:t>FSG</a:t>
                      </a:r>
                    </a:p>
                  </a:txBody>
                  <a:tcPr>
                    <a:lnT w="12700" cap="flat" cmpd="sng" algn="ctr">
                      <a:solidFill>
                        <a:schemeClr val="tx1"/>
                      </a:solidFill>
                      <a:prstDash val="solid"/>
                      <a:round/>
                      <a:headEnd type="none" w="med" len="med"/>
                      <a:tailEnd type="none" w="med" len="med"/>
                    </a:lnT>
                    <a:noFill/>
                  </a:tcPr>
                </a:tc>
                <a:tc>
                  <a:txBody>
                    <a:bodyPr/>
                    <a:lstStyle/>
                    <a:p>
                      <a:pPr algn="ctr"/>
                      <a:r>
                        <a:rPr lang="en-US" sz="3600" b="0" dirty="0">
                          <a:solidFill>
                            <a:schemeClr val="tx1"/>
                          </a:solidFill>
                          <a:latin typeface="Times New Roman" charset="0"/>
                          <a:ea typeface="Times New Roman" charset="0"/>
                          <a:cs typeface="Times New Roman" charset="0"/>
                        </a:rPr>
                        <a:t>0.271 (0.029)</a:t>
                      </a:r>
                    </a:p>
                  </a:txBody>
                  <a:tcPr>
                    <a:lnT w="12700" cap="flat" cmpd="sng" algn="ctr">
                      <a:solidFill>
                        <a:schemeClr val="tx1"/>
                      </a:solidFill>
                      <a:prstDash val="solid"/>
                      <a:round/>
                      <a:headEnd type="none" w="med" len="med"/>
                      <a:tailEnd type="none" w="med" len="med"/>
                    </a:lnT>
                    <a:noFill/>
                  </a:tcPr>
                </a:tc>
                <a:tc>
                  <a:txBody>
                    <a:bodyPr/>
                    <a:lstStyle/>
                    <a:p>
                      <a:pPr algn="ctr"/>
                      <a:r>
                        <a:rPr lang="en-US" sz="3600" b="0" dirty="0">
                          <a:solidFill>
                            <a:schemeClr val="tx1"/>
                          </a:solidFill>
                          <a:latin typeface="Times New Roman" charset="0"/>
                          <a:ea typeface="Times New Roman" charset="0"/>
                          <a:cs typeface="Times New Roman" charset="0"/>
                        </a:rPr>
                        <a:t>9.420</a:t>
                      </a:r>
                    </a:p>
                  </a:txBody>
                  <a:tcPr>
                    <a:lnT w="12700" cap="flat" cmpd="sng" algn="ctr">
                      <a:solidFill>
                        <a:schemeClr val="tx1"/>
                      </a:solidFill>
                      <a:prstDash val="solid"/>
                      <a:round/>
                      <a:headEnd type="none" w="med" len="med"/>
                      <a:tailEnd type="none" w="med" len="med"/>
                    </a:lnT>
                    <a:noFill/>
                  </a:tcPr>
                </a:tc>
                <a:tc>
                  <a:txBody>
                    <a:bodyPr/>
                    <a:lstStyle/>
                    <a:p>
                      <a:pPr algn="ctr"/>
                      <a:r>
                        <a:rPr lang="en-US" sz="3600" b="0"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noFill/>
                  </a:tcPr>
                </a:tc>
                <a:extLst>
                  <a:ext uri="{0D108BD9-81ED-4DB2-BD59-A6C34878D82A}">
                    <a16:rowId xmlns="" xmlns:a16="http://schemas.microsoft.com/office/drawing/2014/main" val="10001"/>
                  </a:ext>
                </a:extLst>
              </a:tr>
              <a:tr h="707116">
                <a:tc>
                  <a:txBody>
                    <a:bodyPr/>
                    <a:lstStyle/>
                    <a:p>
                      <a:r>
                        <a:rPr lang="en-US" sz="3600" dirty="0">
                          <a:solidFill>
                            <a:schemeClr val="tx1"/>
                          </a:solidFill>
                          <a:latin typeface="Times New Roman" charset="0"/>
                          <a:ea typeface="Times New Roman" charset="0"/>
                          <a:cs typeface="Times New Roman" charset="0"/>
                        </a:rPr>
                        <a:t>COS</a:t>
                      </a:r>
                    </a:p>
                  </a:txBody>
                  <a:tcPr>
                    <a:noFill/>
                  </a:tcPr>
                </a:tc>
                <a:tc>
                  <a:txBody>
                    <a:bodyPr/>
                    <a:lstStyle/>
                    <a:p>
                      <a:pPr algn="ctr"/>
                      <a:r>
                        <a:rPr lang="en-US" sz="3600" i="0" dirty="0">
                          <a:solidFill>
                            <a:schemeClr val="tx1"/>
                          </a:solidFill>
                          <a:latin typeface="Times New Roman" charset="0"/>
                          <a:ea typeface="Times New Roman" charset="0"/>
                          <a:cs typeface="Times New Roman" charset="0"/>
                        </a:rPr>
                        <a:t>-0.103 (0.017)</a:t>
                      </a:r>
                    </a:p>
                  </a:txBody>
                  <a:tcPr>
                    <a:noFill/>
                  </a:tcPr>
                </a:tc>
                <a:tc>
                  <a:txBody>
                    <a:bodyPr/>
                    <a:lstStyle/>
                    <a:p>
                      <a:pPr algn="ctr"/>
                      <a:r>
                        <a:rPr lang="en-US" sz="3600" dirty="0">
                          <a:solidFill>
                            <a:schemeClr val="tx1"/>
                          </a:solidFill>
                          <a:latin typeface="Times New Roman" charset="0"/>
                          <a:ea typeface="Times New Roman" charset="0"/>
                          <a:cs typeface="Times New Roman" charset="0"/>
                        </a:rPr>
                        <a:t>-6.081</a:t>
                      </a:r>
                    </a:p>
                  </a:txBody>
                  <a:tcPr>
                    <a:noFill/>
                  </a:tcPr>
                </a:tc>
                <a:tc>
                  <a:txBody>
                    <a:bodyPr/>
                    <a:lstStyle/>
                    <a:p>
                      <a:pPr algn="ctr"/>
                      <a:r>
                        <a:rPr lang="en-US" sz="3600" dirty="0">
                          <a:solidFill>
                            <a:schemeClr val="tx1"/>
                          </a:solidFill>
                          <a:latin typeface="Times New Roman" charset="0"/>
                          <a:ea typeface="Times New Roman" charset="0"/>
                          <a:cs typeface="Times New Roman" charset="0"/>
                        </a:rPr>
                        <a:t>&lt;. 001</a:t>
                      </a:r>
                    </a:p>
                  </a:txBody>
                  <a:tcPr>
                    <a:noFill/>
                  </a:tcPr>
                </a:tc>
                <a:extLst>
                  <a:ext uri="{0D108BD9-81ED-4DB2-BD59-A6C34878D82A}">
                    <a16:rowId xmlns="" xmlns:a16="http://schemas.microsoft.com/office/drawing/2014/main" val="10002"/>
                  </a:ext>
                </a:extLst>
              </a:tr>
              <a:tr h="707116">
                <a:tc>
                  <a:txBody>
                    <a:bodyPr/>
                    <a:lstStyle/>
                    <a:p>
                      <a:r>
                        <a:rPr lang="en-US" sz="3600" b="0" dirty="0">
                          <a:solidFill>
                            <a:schemeClr val="tx1"/>
                          </a:solidFill>
                          <a:latin typeface="Times New Roman" charset="0"/>
                          <a:ea typeface="Times New Roman" charset="0"/>
                          <a:cs typeface="Times New Roman" charset="0"/>
                        </a:rPr>
                        <a:t>LSA</a:t>
                      </a:r>
                    </a:p>
                  </a:txBody>
                  <a:tcPr>
                    <a:lnB w="12700" cap="flat" cmpd="sng" algn="ctr">
                      <a:solidFill>
                        <a:schemeClr val="tx1"/>
                      </a:solidFill>
                      <a:prstDash val="solid"/>
                      <a:round/>
                      <a:headEnd type="none" w="med" len="med"/>
                      <a:tailEnd type="none" w="med" len="med"/>
                    </a:lnB>
                    <a:noFill/>
                  </a:tcPr>
                </a:tc>
                <a:tc>
                  <a:txBody>
                    <a:bodyPr/>
                    <a:lstStyle/>
                    <a:p>
                      <a:pPr algn="ctr"/>
                      <a:r>
                        <a:rPr lang="en-US" sz="3600" b="0" i="0" dirty="0">
                          <a:solidFill>
                            <a:schemeClr val="tx1"/>
                          </a:solidFill>
                          <a:latin typeface="Times New Roman" charset="0"/>
                          <a:ea typeface="Times New Roman" charset="0"/>
                          <a:cs typeface="Times New Roman" charset="0"/>
                        </a:rPr>
                        <a:t>0.090 (0.022)</a:t>
                      </a:r>
                    </a:p>
                  </a:txBody>
                  <a:tcPr>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latin typeface="Times New Roman" charset="0"/>
                          <a:ea typeface="Times New Roman" charset="0"/>
                          <a:cs typeface="Times New Roman" charset="0"/>
                        </a:rPr>
                        <a:t>4.196</a:t>
                      </a:r>
                    </a:p>
                  </a:txBody>
                  <a:tcPr>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latin typeface="Times New Roman" charset="0"/>
                          <a:ea typeface="Times New Roman" charset="0"/>
                          <a:cs typeface="Times New Roman" charset="0"/>
                        </a:rPr>
                        <a:t>&lt; .001</a:t>
                      </a:r>
                    </a:p>
                  </a:txBody>
                  <a:tcPr>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3"/>
                  </a:ext>
                </a:extLst>
              </a:tr>
              <a:tr h="707116">
                <a:tc>
                  <a:txBody>
                    <a:bodyPr/>
                    <a:lstStyle/>
                    <a:p>
                      <a:endParaRPr lang="en-US" sz="3600" dirty="0">
                        <a:solidFill>
                          <a:schemeClr val="tx1"/>
                        </a:solidFill>
                        <a:latin typeface="Times New Roman" charset="0"/>
                        <a:ea typeface="Times New Roman" charset="0"/>
                        <a:cs typeface="Times New Roman" charset="0"/>
                      </a:endParaRPr>
                    </a:p>
                  </a:txBody>
                  <a:tcPr>
                    <a:lnT w="12700" cap="flat" cmpd="sng" algn="ctr">
                      <a:solidFill>
                        <a:schemeClr val="tx1"/>
                      </a:solidFill>
                      <a:prstDash val="solid"/>
                      <a:round/>
                      <a:headEnd type="none" w="med" len="med"/>
                      <a:tailEnd type="none" w="med" len="med"/>
                    </a:lnT>
                    <a:noFill/>
                  </a:tcPr>
                </a:tc>
                <a:tc>
                  <a:txBody>
                    <a:bodyPr/>
                    <a:lstStyle/>
                    <a:p>
                      <a:pPr algn="ctr"/>
                      <a:endParaRPr lang="en-US" sz="3600" i="0" dirty="0">
                        <a:solidFill>
                          <a:schemeClr val="tx1"/>
                        </a:solidFill>
                        <a:latin typeface="Times New Roman" charset="0"/>
                        <a:ea typeface="Times New Roman" charset="0"/>
                        <a:cs typeface="Times New Roman" charset="0"/>
                      </a:endParaRPr>
                    </a:p>
                  </a:txBody>
                  <a:tcPr>
                    <a:lnT w="12700" cap="flat" cmpd="sng" algn="ctr">
                      <a:solidFill>
                        <a:schemeClr val="tx1"/>
                      </a:solidFill>
                      <a:prstDash val="solid"/>
                      <a:round/>
                      <a:headEnd type="none" w="med" len="med"/>
                      <a:tailEnd type="none" w="med" len="med"/>
                    </a:lnT>
                    <a:noFill/>
                  </a:tcPr>
                </a:tc>
                <a:tc>
                  <a:txBody>
                    <a:bodyPr/>
                    <a:lstStyle/>
                    <a:p>
                      <a:pPr algn="ctr"/>
                      <a:endParaRPr lang="en-US" sz="3600" dirty="0">
                        <a:solidFill>
                          <a:schemeClr val="tx1"/>
                        </a:solidFill>
                        <a:latin typeface="Times New Roman" charset="0"/>
                        <a:ea typeface="Times New Roman" charset="0"/>
                        <a:cs typeface="Times New Roman" charset="0"/>
                      </a:endParaRPr>
                    </a:p>
                  </a:txBody>
                  <a:tcPr>
                    <a:lnT w="12700" cap="flat" cmpd="sng" algn="ctr">
                      <a:solidFill>
                        <a:schemeClr val="tx1"/>
                      </a:solidFill>
                      <a:prstDash val="solid"/>
                      <a:round/>
                      <a:headEnd type="none" w="med" len="med"/>
                      <a:tailEnd type="none" w="med" len="med"/>
                    </a:lnT>
                    <a:noFill/>
                  </a:tcPr>
                </a:tc>
                <a:tc>
                  <a:txBody>
                    <a:bodyPr/>
                    <a:lstStyle/>
                    <a:p>
                      <a:pPr algn="ctr"/>
                      <a:endParaRPr lang="en-US" sz="3600" dirty="0">
                        <a:solidFill>
                          <a:schemeClr val="tx1"/>
                        </a:solidFill>
                        <a:latin typeface="Times New Roman" charset="0"/>
                        <a:ea typeface="Times New Roman" charset="0"/>
                        <a:cs typeface="Times New Roman" charset="0"/>
                      </a:endParaRPr>
                    </a:p>
                  </a:txBody>
                  <a:tcPr>
                    <a:lnT w="12700" cap="flat" cmpd="sng" algn="ctr">
                      <a:solidFill>
                        <a:schemeClr val="tx1"/>
                      </a:solidFill>
                      <a:prstDash val="solid"/>
                      <a:round/>
                      <a:headEnd type="none" w="med" len="med"/>
                      <a:tailEnd type="none" w="med" len="med"/>
                    </a:lnT>
                    <a:noFill/>
                  </a:tcPr>
                </a:tc>
                <a:extLst>
                  <a:ext uri="{0D108BD9-81ED-4DB2-BD59-A6C34878D82A}">
                    <a16:rowId xmlns="" xmlns:a16="http://schemas.microsoft.com/office/drawing/2014/main" val="10004"/>
                  </a:ext>
                </a:extLst>
              </a:tr>
            </a:tbl>
          </a:graphicData>
        </a:graphic>
      </p:graphicFrame>
      <p:sp>
        <p:nvSpPr>
          <p:cNvPr id="35" name="TextBox 34"/>
          <p:cNvSpPr txBox="1"/>
          <p:nvPr/>
        </p:nvSpPr>
        <p:spPr>
          <a:xfrm>
            <a:off x="15759069" y="29779851"/>
            <a:ext cx="13554832" cy="1754326"/>
          </a:xfrm>
          <a:prstGeom prst="rect">
            <a:avLst/>
          </a:prstGeom>
          <a:noFill/>
        </p:spPr>
        <p:txBody>
          <a:bodyPr wrap="square" rtlCol="0">
            <a:spAutoFit/>
          </a:bodyPr>
          <a:lstStyle/>
          <a:p>
            <a:r>
              <a:rPr lang="en-US" sz="3400" i="1" dirty="0">
                <a:latin typeface="Times New Roman" charset="0"/>
                <a:ea typeface="Times New Roman" charset="0"/>
                <a:cs typeface="Times New Roman" charset="0"/>
              </a:rPr>
              <a:t>Note: </a:t>
            </a:r>
            <a:r>
              <a:rPr lang="en-US" sz="3400" dirty="0">
                <a:latin typeface="Times New Roman" charset="0"/>
                <a:ea typeface="Times New Roman" charset="0"/>
                <a:cs typeface="Times New Roman" charset="0"/>
              </a:rPr>
              <a:t>Judgment scores have been divided by 100 so as to place them on the same scale as recall.</a:t>
            </a:r>
            <a:r>
              <a:rPr lang="en-US" sz="3400" i="1" dirty="0">
                <a:latin typeface="Times New Roman" charset="0"/>
                <a:ea typeface="Times New Roman" charset="0"/>
                <a:cs typeface="Times New Roman" charset="0"/>
              </a:rPr>
              <a:t>  </a:t>
            </a:r>
          </a:p>
          <a:p>
            <a:endParaRPr lang="en-US" sz="3600" dirty="0">
              <a:latin typeface="Times New Roman" charset="0"/>
              <a:ea typeface="Times New Roman" charset="0"/>
              <a:cs typeface="Times New Roman" charset="0"/>
            </a:endParaRPr>
          </a:p>
        </p:txBody>
      </p:sp>
      <p:sp>
        <p:nvSpPr>
          <p:cNvPr id="24" name="TextBox 23">
            <a:extLst>
              <a:ext uri="{FF2B5EF4-FFF2-40B4-BE49-F238E27FC236}">
                <a16:creationId xmlns="" xmlns:a16="http://schemas.microsoft.com/office/drawing/2014/main" id="{A4B95261-DB08-4B1D-A80A-6CC11E308175}"/>
              </a:ext>
            </a:extLst>
          </p:cNvPr>
          <p:cNvSpPr txBox="1"/>
          <p:nvPr/>
        </p:nvSpPr>
        <p:spPr>
          <a:xfrm>
            <a:off x="15666142" y="9811399"/>
            <a:ext cx="14311089" cy="830997"/>
          </a:xfrm>
          <a:prstGeom prst="rect">
            <a:avLst/>
          </a:prstGeom>
          <a:noFill/>
        </p:spPr>
        <p:txBody>
          <a:bodyPr wrap="square" rtlCol="0">
            <a:spAutoFit/>
          </a:bodyPr>
          <a:lstStyle/>
          <a:p>
            <a:pPr algn="ctr"/>
            <a:r>
              <a:rPr lang="en-US" sz="36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Main Effects – Judgments </a:t>
            </a:r>
            <a:endParaRPr lang="en-US" sz="36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graphicFrame>
        <p:nvGraphicFramePr>
          <p:cNvPr id="25" name="Table 24">
            <a:extLst>
              <a:ext uri="{FF2B5EF4-FFF2-40B4-BE49-F238E27FC236}">
                <a16:creationId xmlns="" xmlns:a16="http://schemas.microsoft.com/office/drawing/2014/main" id="{6257BD78-C0EB-4251-A83C-53AA0917F68F}"/>
              </a:ext>
            </a:extLst>
          </p:cNvPr>
          <p:cNvGraphicFramePr>
            <a:graphicFrameLocks noGrp="1"/>
          </p:cNvGraphicFramePr>
          <p:nvPr>
            <p:extLst>
              <p:ext uri="{D42A27DB-BD31-4B8C-83A1-F6EECF244321}">
                <p14:modId xmlns:p14="http://schemas.microsoft.com/office/powerpoint/2010/main" val="1809512530"/>
              </p:ext>
            </p:extLst>
          </p:nvPr>
        </p:nvGraphicFramePr>
        <p:xfrm>
          <a:off x="15730971" y="6802949"/>
          <a:ext cx="13582932" cy="3200400"/>
        </p:xfrm>
        <a:graphic>
          <a:graphicData uri="http://schemas.openxmlformats.org/drawingml/2006/table">
            <a:tbl>
              <a:tblPr firstRow="1" bandRow="1">
                <a:tableStyleId>{5C22544A-7EE6-4342-B048-85BDC9FD1C3A}</a:tableStyleId>
              </a:tblPr>
              <a:tblGrid>
                <a:gridCol w="2470008">
                  <a:extLst>
                    <a:ext uri="{9D8B030D-6E8A-4147-A177-3AD203B41FA5}">
                      <a16:colId xmlns="" xmlns:a16="http://schemas.microsoft.com/office/drawing/2014/main" val="20000"/>
                    </a:ext>
                  </a:extLst>
                </a:gridCol>
                <a:gridCol w="3704308">
                  <a:extLst>
                    <a:ext uri="{9D8B030D-6E8A-4147-A177-3AD203B41FA5}">
                      <a16:colId xmlns="" xmlns:a16="http://schemas.microsoft.com/office/drawing/2014/main" val="20001"/>
                    </a:ext>
                  </a:extLst>
                </a:gridCol>
                <a:gridCol w="3704308">
                  <a:extLst>
                    <a:ext uri="{9D8B030D-6E8A-4147-A177-3AD203B41FA5}">
                      <a16:colId xmlns="" xmlns:a16="http://schemas.microsoft.com/office/drawing/2014/main" val="20002"/>
                    </a:ext>
                  </a:extLst>
                </a:gridCol>
                <a:gridCol w="3704308">
                  <a:extLst>
                    <a:ext uri="{9D8B030D-6E8A-4147-A177-3AD203B41FA5}">
                      <a16:colId xmlns="" xmlns:a16="http://schemas.microsoft.com/office/drawing/2014/main" val="20003"/>
                    </a:ext>
                  </a:extLst>
                </a:gridCol>
              </a:tblGrid>
              <a:tr h="509255">
                <a:tc>
                  <a:txBody>
                    <a:bodyPr/>
                    <a:lstStyle/>
                    <a:p>
                      <a:r>
                        <a:rPr lang="en-US" sz="3600" dirty="0">
                          <a:solidFill>
                            <a:schemeClr val="tx1"/>
                          </a:solidFill>
                          <a:latin typeface="Times New Roman" charset="0"/>
                          <a:ea typeface="Times New Roman" charset="0"/>
                          <a:cs typeface="Times New Roman" charset="0"/>
                        </a:rPr>
                        <a:t>Predictor</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l-GR" sz="3600" i="1" dirty="0">
                          <a:solidFill>
                            <a:schemeClr val="tx1"/>
                          </a:solidFill>
                          <a:latin typeface="Times New Roman" charset="0"/>
                          <a:ea typeface="Times New Roman" charset="0"/>
                          <a:cs typeface="Times New Roman" charset="0"/>
                        </a:rPr>
                        <a:t>β</a:t>
                      </a:r>
                      <a:r>
                        <a:rPr lang="en-US" sz="3600" i="1" dirty="0">
                          <a:solidFill>
                            <a:schemeClr val="tx1"/>
                          </a:solidFill>
                          <a:latin typeface="Times New Roman" charset="0"/>
                          <a:ea typeface="Times New Roman" charset="0"/>
                          <a:cs typeface="Times New Roman" charset="0"/>
                        </a:rPr>
                        <a:t> (SE)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i="1" dirty="0">
                          <a:solidFill>
                            <a:schemeClr val="tx1"/>
                          </a:solidFill>
                          <a:latin typeface="Times New Roman" charset="0"/>
                          <a:ea typeface="Times New Roman" charset="0"/>
                          <a:cs typeface="Times New Roman" charset="0"/>
                        </a:rPr>
                        <a:t>t</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i="1" dirty="0">
                          <a:solidFill>
                            <a:schemeClr val="tx1"/>
                          </a:solidFill>
                          <a:latin typeface="Times New Roman" charset="0"/>
                          <a:ea typeface="Times New Roman" charset="0"/>
                          <a:cs typeface="Times New Roman" charset="0"/>
                        </a:rPr>
                        <a:t>p</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0"/>
                  </a:ext>
                </a:extLst>
              </a:tr>
              <a:tr h="579546">
                <a:tc>
                  <a:txBody>
                    <a:bodyPr/>
                    <a:lstStyle/>
                    <a:p>
                      <a:r>
                        <a:rPr lang="en-US" sz="3600" b="0" dirty="0">
                          <a:solidFill>
                            <a:schemeClr val="tx1"/>
                          </a:solidFill>
                          <a:latin typeface="Times New Roman" charset="0"/>
                          <a:ea typeface="Times New Roman" charset="0"/>
                          <a:cs typeface="Times New Roman" charset="0"/>
                        </a:rPr>
                        <a:t>FSG</a:t>
                      </a:r>
                    </a:p>
                  </a:txBody>
                  <a:tcPr>
                    <a:lnT w="12700" cap="flat" cmpd="sng" algn="ctr">
                      <a:solidFill>
                        <a:schemeClr val="tx1"/>
                      </a:solidFill>
                      <a:prstDash val="solid"/>
                      <a:round/>
                      <a:headEnd type="none" w="med" len="med"/>
                      <a:tailEnd type="none" w="med" len="med"/>
                    </a:lnT>
                    <a:noFill/>
                  </a:tcPr>
                </a:tc>
                <a:tc>
                  <a:txBody>
                    <a:bodyPr/>
                    <a:lstStyle/>
                    <a:p>
                      <a:pPr algn="ctr"/>
                      <a:r>
                        <a:rPr lang="en-US" sz="3600" b="0" dirty="0">
                          <a:solidFill>
                            <a:schemeClr val="tx1"/>
                          </a:solidFill>
                          <a:latin typeface="Times New Roman" charset="0"/>
                          <a:ea typeface="Times New Roman" charset="0"/>
                          <a:cs typeface="Times New Roman" charset="0"/>
                        </a:rPr>
                        <a:t>3.085 (0.302)</a:t>
                      </a:r>
                    </a:p>
                  </a:txBody>
                  <a:tcPr>
                    <a:lnT w="12700" cap="flat" cmpd="sng" algn="ctr">
                      <a:solidFill>
                        <a:schemeClr val="tx1"/>
                      </a:solidFill>
                      <a:prstDash val="solid"/>
                      <a:round/>
                      <a:headEnd type="none" w="med" len="med"/>
                      <a:tailEnd type="none" w="med" len="med"/>
                    </a:lnT>
                    <a:noFill/>
                  </a:tcPr>
                </a:tc>
                <a:tc>
                  <a:txBody>
                    <a:bodyPr/>
                    <a:lstStyle/>
                    <a:p>
                      <a:pPr algn="ctr"/>
                      <a:r>
                        <a:rPr lang="en-US" sz="3600" b="0" dirty="0">
                          <a:solidFill>
                            <a:schemeClr val="tx1"/>
                          </a:solidFill>
                          <a:latin typeface="Times New Roman" charset="0"/>
                          <a:ea typeface="Times New Roman" charset="0"/>
                          <a:cs typeface="Times New Roman" charset="0"/>
                        </a:rPr>
                        <a:t>10.212</a:t>
                      </a:r>
                    </a:p>
                  </a:txBody>
                  <a:tcPr>
                    <a:lnT w="12700" cap="flat" cmpd="sng" algn="ctr">
                      <a:solidFill>
                        <a:schemeClr val="tx1"/>
                      </a:solidFill>
                      <a:prstDash val="solid"/>
                      <a:round/>
                      <a:headEnd type="none" w="med" len="med"/>
                      <a:tailEnd type="none" w="med" len="med"/>
                    </a:lnT>
                    <a:noFill/>
                  </a:tcPr>
                </a:tc>
                <a:tc>
                  <a:txBody>
                    <a:bodyPr/>
                    <a:lstStyle/>
                    <a:p>
                      <a:pPr algn="ctr"/>
                      <a:r>
                        <a:rPr lang="en-US" sz="3600" b="0"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noFill/>
                  </a:tcPr>
                </a:tc>
                <a:extLst>
                  <a:ext uri="{0D108BD9-81ED-4DB2-BD59-A6C34878D82A}">
                    <a16:rowId xmlns="" xmlns:a16="http://schemas.microsoft.com/office/drawing/2014/main" val="10001"/>
                  </a:ext>
                </a:extLst>
              </a:tr>
              <a:tr h="509255">
                <a:tc>
                  <a:txBody>
                    <a:bodyPr/>
                    <a:lstStyle/>
                    <a:p>
                      <a:r>
                        <a:rPr lang="en-US" sz="3600" dirty="0">
                          <a:solidFill>
                            <a:schemeClr val="tx1"/>
                          </a:solidFill>
                          <a:latin typeface="Times New Roman" charset="0"/>
                          <a:ea typeface="Times New Roman" charset="0"/>
                          <a:cs typeface="Times New Roman" charset="0"/>
                        </a:rPr>
                        <a:t>COS</a:t>
                      </a:r>
                    </a:p>
                  </a:txBody>
                  <a:tcPr>
                    <a:noFill/>
                  </a:tcPr>
                </a:tc>
                <a:tc>
                  <a:txBody>
                    <a:bodyPr/>
                    <a:lstStyle/>
                    <a:p>
                      <a:pPr algn="ctr"/>
                      <a:r>
                        <a:rPr lang="en-US" sz="3600" i="0" dirty="0">
                          <a:solidFill>
                            <a:schemeClr val="tx1"/>
                          </a:solidFill>
                          <a:latin typeface="Times New Roman" charset="0"/>
                          <a:ea typeface="Times New Roman" charset="0"/>
                          <a:cs typeface="Times New Roman" charset="0"/>
                        </a:rPr>
                        <a:t>0.594 (0.177)</a:t>
                      </a:r>
                    </a:p>
                  </a:txBody>
                  <a:tcPr>
                    <a:noFill/>
                  </a:tcPr>
                </a:tc>
                <a:tc>
                  <a:txBody>
                    <a:bodyPr/>
                    <a:lstStyle/>
                    <a:p>
                      <a:pPr algn="ctr"/>
                      <a:r>
                        <a:rPr lang="en-US" sz="3600" dirty="0">
                          <a:solidFill>
                            <a:schemeClr val="tx1"/>
                          </a:solidFill>
                          <a:latin typeface="Times New Roman" charset="0"/>
                          <a:ea typeface="Times New Roman" charset="0"/>
                          <a:cs typeface="Times New Roman" charset="0"/>
                        </a:rPr>
                        <a:t>3.360</a:t>
                      </a:r>
                    </a:p>
                  </a:txBody>
                  <a:tcPr>
                    <a:noFill/>
                  </a:tcPr>
                </a:tc>
                <a:tc>
                  <a:txBody>
                    <a:bodyPr/>
                    <a:lstStyle/>
                    <a:p>
                      <a:pPr algn="ctr"/>
                      <a:r>
                        <a:rPr lang="en-US" sz="3600" dirty="0">
                          <a:solidFill>
                            <a:schemeClr val="tx1"/>
                          </a:solidFill>
                          <a:latin typeface="Times New Roman" charset="0"/>
                          <a:ea typeface="Times New Roman" charset="0"/>
                          <a:cs typeface="Times New Roman" charset="0"/>
                        </a:rPr>
                        <a:t>&lt; .001</a:t>
                      </a:r>
                    </a:p>
                  </a:txBody>
                  <a:tcPr>
                    <a:noFill/>
                  </a:tcPr>
                </a:tc>
                <a:extLst>
                  <a:ext uri="{0D108BD9-81ED-4DB2-BD59-A6C34878D82A}">
                    <a16:rowId xmlns="" xmlns:a16="http://schemas.microsoft.com/office/drawing/2014/main" val="10002"/>
                  </a:ext>
                </a:extLst>
              </a:tr>
              <a:tr h="509255">
                <a:tc>
                  <a:txBody>
                    <a:bodyPr/>
                    <a:lstStyle/>
                    <a:p>
                      <a:r>
                        <a:rPr lang="en-US" sz="3600" b="0" dirty="0">
                          <a:solidFill>
                            <a:schemeClr val="tx1"/>
                          </a:solidFill>
                          <a:latin typeface="Times New Roman" charset="0"/>
                          <a:ea typeface="Times New Roman" charset="0"/>
                          <a:cs typeface="Times New Roman" charset="0"/>
                        </a:rPr>
                        <a:t>LSA</a:t>
                      </a:r>
                    </a:p>
                  </a:txBody>
                  <a:tcPr>
                    <a:lnB w="12700" cap="flat" cmpd="sng" algn="ctr">
                      <a:solidFill>
                        <a:schemeClr val="tx1"/>
                      </a:solidFill>
                      <a:prstDash val="solid"/>
                      <a:round/>
                      <a:headEnd type="none" w="med" len="med"/>
                      <a:tailEnd type="none" w="med" len="med"/>
                    </a:lnB>
                    <a:noFill/>
                  </a:tcPr>
                </a:tc>
                <a:tc>
                  <a:txBody>
                    <a:bodyPr/>
                    <a:lstStyle/>
                    <a:p>
                      <a:pPr algn="ctr"/>
                      <a:r>
                        <a:rPr lang="en-US" sz="3600" b="0" i="0" dirty="0">
                          <a:solidFill>
                            <a:schemeClr val="tx1"/>
                          </a:solidFill>
                          <a:latin typeface="Times New Roman" charset="0"/>
                          <a:ea typeface="Times New Roman" charset="0"/>
                          <a:cs typeface="Times New Roman" charset="0"/>
                        </a:rPr>
                        <a:t>-0.350 (0.204)</a:t>
                      </a:r>
                    </a:p>
                  </a:txBody>
                  <a:tcPr>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latin typeface="Times New Roman" charset="0"/>
                          <a:ea typeface="Times New Roman" charset="0"/>
                          <a:cs typeface="Times New Roman" charset="0"/>
                        </a:rPr>
                        <a:t>-1.714</a:t>
                      </a:r>
                    </a:p>
                  </a:txBody>
                  <a:tcPr>
                    <a:lnB w="12700" cap="flat" cmpd="sng" algn="ctr">
                      <a:solidFill>
                        <a:schemeClr val="tx1"/>
                      </a:solidFill>
                      <a:prstDash val="solid"/>
                      <a:round/>
                      <a:headEnd type="none" w="med" len="med"/>
                      <a:tailEnd type="none" w="med" len="med"/>
                    </a:lnB>
                    <a:noFill/>
                  </a:tcPr>
                </a:tc>
                <a:tc>
                  <a:txBody>
                    <a:bodyPr/>
                    <a:lstStyle/>
                    <a:p>
                      <a:pPr algn="ctr"/>
                      <a:r>
                        <a:rPr lang="en-US" sz="3600" b="0" dirty="0">
                          <a:solidFill>
                            <a:schemeClr val="tx1"/>
                          </a:solidFill>
                          <a:latin typeface="Times New Roman" charset="0"/>
                          <a:ea typeface="Times New Roman" charset="0"/>
                          <a:cs typeface="Times New Roman" charset="0"/>
                        </a:rPr>
                        <a:t>= 0.087</a:t>
                      </a:r>
                    </a:p>
                  </a:txBody>
                  <a:tcPr>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3"/>
                  </a:ext>
                </a:extLst>
              </a:tr>
              <a:tr h="564334">
                <a:tc>
                  <a:txBody>
                    <a:bodyPr/>
                    <a:lstStyle/>
                    <a:p>
                      <a:endParaRPr lang="en-US" sz="3600" dirty="0">
                        <a:solidFill>
                          <a:schemeClr val="tx1"/>
                        </a:solidFill>
                        <a:latin typeface="Times New Roman" charset="0"/>
                        <a:ea typeface="Times New Roman" charset="0"/>
                        <a:cs typeface="Times New Roman" charset="0"/>
                      </a:endParaRPr>
                    </a:p>
                  </a:txBody>
                  <a:tcPr>
                    <a:lnT w="12700" cap="flat" cmpd="sng" algn="ctr">
                      <a:solidFill>
                        <a:schemeClr val="tx1"/>
                      </a:solidFill>
                      <a:prstDash val="solid"/>
                      <a:round/>
                      <a:headEnd type="none" w="med" len="med"/>
                      <a:tailEnd type="none" w="med" len="med"/>
                    </a:lnT>
                    <a:noFill/>
                  </a:tcPr>
                </a:tc>
                <a:tc>
                  <a:txBody>
                    <a:bodyPr/>
                    <a:lstStyle/>
                    <a:p>
                      <a:pPr algn="ctr"/>
                      <a:endParaRPr lang="en-US" sz="3600" i="0" dirty="0">
                        <a:solidFill>
                          <a:schemeClr val="tx1"/>
                        </a:solidFill>
                        <a:latin typeface="Times New Roman" charset="0"/>
                        <a:ea typeface="Times New Roman" charset="0"/>
                        <a:cs typeface="Times New Roman" charset="0"/>
                      </a:endParaRPr>
                    </a:p>
                  </a:txBody>
                  <a:tcPr>
                    <a:lnT w="12700" cap="flat" cmpd="sng" algn="ctr">
                      <a:solidFill>
                        <a:schemeClr val="tx1"/>
                      </a:solidFill>
                      <a:prstDash val="solid"/>
                      <a:round/>
                      <a:headEnd type="none" w="med" len="med"/>
                      <a:tailEnd type="none" w="med" len="med"/>
                    </a:lnT>
                    <a:noFill/>
                  </a:tcPr>
                </a:tc>
                <a:tc>
                  <a:txBody>
                    <a:bodyPr/>
                    <a:lstStyle/>
                    <a:p>
                      <a:pPr algn="ctr"/>
                      <a:endParaRPr lang="en-US" sz="3600" dirty="0">
                        <a:solidFill>
                          <a:schemeClr val="tx1"/>
                        </a:solidFill>
                        <a:latin typeface="Times New Roman" charset="0"/>
                        <a:ea typeface="Times New Roman" charset="0"/>
                        <a:cs typeface="Times New Roman" charset="0"/>
                      </a:endParaRPr>
                    </a:p>
                  </a:txBody>
                  <a:tcPr>
                    <a:lnT w="12700" cap="flat" cmpd="sng" algn="ctr">
                      <a:solidFill>
                        <a:schemeClr val="tx1"/>
                      </a:solidFill>
                      <a:prstDash val="solid"/>
                      <a:round/>
                      <a:headEnd type="none" w="med" len="med"/>
                      <a:tailEnd type="none" w="med" len="med"/>
                    </a:lnT>
                    <a:noFill/>
                  </a:tcPr>
                </a:tc>
                <a:tc>
                  <a:txBody>
                    <a:bodyPr/>
                    <a:lstStyle/>
                    <a:p>
                      <a:pPr algn="ctr"/>
                      <a:endParaRPr lang="en-US" sz="3600" dirty="0">
                        <a:solidFill>
                          <a:schemeClr val="tx1"/>
                        </a:solidFill>
                        <a:latin typeface="Times New Roman" charset="0"/>
                        <a:ea typeface="Times New Roman" charset="0"/>
                        <a:cs typeface="Times New Roman" charset="0"/>
                      </a:endParaRPr>
                    </a:p>
                  </a:txBody>
                  <a:tcPr>
                    <a:lnT w="12700" cap="flat" cmpd="sng" algn="ctr">
                      <a:solidFill>
                        <a:schemeClr val="tx1"/>
                      </a:solidFill>
                      <a:prstDash val="solid"/>
                      <a:round/>
                      <a:headEnd type="none" w="med" len="med"/>
                      <a:tailEnd type="none" w="med" len="med"/>
                    </a:lnT>
                    <a:noFill/>
                  </a:tcPr>
                </a:tc>
                <a:extLst>
                  <a:ext uri="{0D108BD9-81ED-4DB2-BD59-A6C34878D82A}">
                    <a16:rowId xmlns="" xmlns:a16="http://schemas.microsoft.com/office/drawing/2014/main" val="10004"/>
                  </a:ext>
                </a:extLst>
              </a:tr>
            </a:tbl>
          </a:graphicData>
        </a:graphic>
      </p:graphicFrame>
      <p:sp>
        <p:nvSpPr>
          <p:cNvPr id="31" name="TextBox 30">
            <a:extLst>
              <a:ext uri="{FF2B5EF4-FFF2-40B4-BE49-F238E27FC236}">
                <a16:creationId xmlns="" xmlns:a16="http://schemas.microsoft.com/office/drawing/2014/main" id="{DD2F1BF9-7999-484D-A05F-FF47E1D782C4}"/>
              </a:ext>
            </a:extLst>
          </p:cNvPr>
          <p:cNvSpPr txBox="1"/>
          <p:nvPr/>
        </p:nvSpPr>
        <p:spPr>
          <a:xfrm>
            <a:off x="15666207" y="17439451"/>
            <a:ext cx="13518655" cy="1323439"/>
          </a:xfrm>
          <a:prstGeom prst="rect">
            <a:avLst/>
          </a:prstGeom>
          <a:noFill/>
        </p:spPr>
        <p:txBody>
          <a:bodyPr wrap="square" rtlCol="0">
            <a:spAutoFit/>
          </a:bodyPr>
          <a:lstStyle/>
          <a:p>
            <a:r>
              <a:rPr lang="en-US" sz="3400" i="1" dirty="0">
                <a:solidFill>
                  <a:prstClr val="black"/>
                </a:solidFill>
                <a:latin typeface="Times New Roman"/>
                <a:ea typeface="MS PGothic" panose="020B0600070205080204" pitchFamily="34" charset="-128"/>
                <a:cs typeface="Times New Roman"/>
                <a:sym typeface="Times New Roman Bold" panose="02020803070505020304" pitchFamily="18" charset="0"/>
              </a:rPr>
              <a:t>Note: </a:t>
            </a:r>
            <a:r>
              <a:rPr lang="en-US" sz="3400" dirty="0">
                <a:solidFill>
                  <a:prstClr val="black"/>
                </a:solidFill>
                <a:latin typeface="Times New Roman"/>
                <a:ea typeface="MS PGothic" panose="020B0600070205080204" pitchFamily="34" charset="-128"/>
                <a:cs typeface="Times New Roman"/>
                <a:sym typeface="Times New Roman Bold" panose="02020803070505020304" pitchFamily="18" charset="0"/>
              </a:rPr>
              <a:t>All variables were mean centered. Three-way interactions are between FSG, COS, and LSA for recall and judgments.</a:t>
            </a:r>
          </a:p>
          <a:p>
            <a:endParaRPr lang="en-US" dirty="0"/>
          </a:p>
        </p:txBody>
      </p:sp>
      <p:sp>
        <p:nvSpPr>
          <p:cNvPr id="32" name="Line 4">
            <a:extLst>
              <a:ext uri="{FF2B5EF4-FFF2-40B4-BE49-F238E27FC236}">
                <a16:creationId xmlns="" xmlns:a16="http://schemas.microsoft.com/office/drawing/2014/main" id="{FE500164-93BE-4036-A331-867116C89241}"/>
              </a:ext>
            </a:extLst>
          </p:cNvPr>
          <p:cNvSpPr>
            <a:spLocks noChangeShapeType="1"/>
          </p:cNvSpPr>
          <p:nvPr/>
        </p:nvSpPr>
        <p:spPr bwMode="auto">
          <a:xfrm flipH="1">
            <a:off x="15544164" y="4866968"/>
            <a:ext cx="636" cy="26772071"/>
          </a:xfrm>
          <a:prstGeom prst="line">
            <a:avLst/>
          </a:prstGeom>
          <a:ln>
            <a:headEnd/>
            <a:tailEnd/>
          </a:ln>
          <a:extLst>
            <a:ext uri="{909E8E84-426E-40dd-AFC4-6F175D3DCCD1}">
              <a14:hiddenFill xmlns="" xmlns:a14="http://schemas.microsoft.com/office/drawing/2010/main">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33" name="Line 4">
            <a:extLst>
              <a:ext uri="{FF2B5EF4-FFF2-40B4-BE49-F238E27FC236}">
                <a16:creationId xmlns="" xmlns:a16="http://schemas.microsoft.com/office/drawing/2014/main" id="{B42C8CB2-93C0-4B02-AFB6-3095955D609A}"/>
              </a:ext>
            </a:extLst>
          </p:cNvPr>
          <p:cNvSpPr>
            <a:spLocks noChangeShapeType="1"/>
          </p:cNvSpPr>
          <p:nvPr/>
        </p:nvSpPr>
        <p:spPr bwMode="auto">
          <a:xfrm>
            <a:off x="29285803" y="4912964"/>
            <a:ext cx="28099" cy="26677602"/>
          </a:xfrm>
          <a:prstGeom prst="line">
            <a:avLst/>
          </a:prstGeom>
          <a:ln>
            <a:headEnd/>
            <a:tailEnd/>
          </a:ln>
          <a:extLst>
            <a:ext uri="{909E8E84-426E-40dd-AFC4-6F175D3DCCD1}">
              <a14:hiddenFill xmlns="" xmlns:a14="http://schemas.microsoft.com/office/drawing/2010/main">
                <a:noFill/>
              </a14:hiddenFill>
            </a:ext>
          </a:extLst>
        </p:spPr>
        <p:style>
          <a:lnRef idx="2">
            <a:schemeClr val="dk1"/>
          </a:lnRef>
          <a:fillRef idx="1">
            <a:schemeClr val="lt1"/>
          </a:fillRef>
          <a:effectRef idx="0">
            <a:schemeClr val="dk1"/>
          </a:effectRef>
          <a:fontRef idx="minor">
            <a:schemeClr val="dk1"/>
          </a:fontRef>
        </p:style>
        <p:txBody>
          <a:bodyPr lIns="0" tIns="0" rIns="0" bIns="0"/>
          <a:lstStyle/>
          <a:p>
            <a:endParaRPr lang="en-US"/>
          </a:p>
        </p:txBody>
      </p:sp>
      <p:sp>
        <p:nvSpPr>
          <p:cNvPr id="36" name="TextBox 35">
            <a:extLst>
              <a:ext uri="{FF2B5EF4-FFF2-40B4-BE49-F238E27FC236}">
                <a16:creationId xmlns="" xmlns:a16="http://schemas.microsoft.com/office/drawing/2014/main" id="{B2BEDBAD-30C8-4B7E-8A4E-0030C70E86EC}"/>
              </a:ext>
            </a:extLst>
          </p:cNvPr>
          <p:cNvSpPr txBox="1"/>
          <p:nvPr/>
        </p:nvSpPr>
        <p:spPr>
          <a:xfrm>
            <a:off x="16214281" y="18629992"/>
            <a:ext cx="13317216" cy="954107"/>
          </a:xfrm>
          <a:prstGeom prst="rect">
            <a:avLst/>
          </a:prstGeom>
          <a:noFill/>
        </p:spPr>
        <p:txBody>
          <a:bodyPr wrap="square" rtlCol="0">
            <a:spAutoFit/>
          </a:bodyPr>
          <a:lstStyle/>
          <a:p>
            <a:pPr algn="ctr"/>
            <a:r>
              <a:rPr lang="en-US" sz="4400" b="1" dirty="0">
                <a:solidFill>
                  <a:srgbClr val="7A302F"/>
                </a:solidFill>
                <a:latin typeface="Times New Roman"/>
                <a:ea typeface="MS PGothic" panose="020B0600070205080204" pitchFamily="34" charset="-128"/>
                <a:cs typeface="Times New Roman"/>
                <a:sym typeface="Times New Roman Bold" panose="02020803070505020304" pitchFamily="18" charset="0"/>
              </a:rPr>
              <a:t>Mean Judgment and Recall Scores</a:t>
            </a:r>
            <a:endParaRPr lang="en-US" sz="44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sp>
        <p:nvSpPr>
          <p:cNvPr id="37" name="TextBox 36">
            <a:extLst>
              <a:ext uri="{FF2B5EF4-FFF2-40B4-BE49-F238E27FC236}">
                <a16:creationId xmlns="" xmlns:a16="http://schemas.microsoft.com/office/drawing/2014/main" id="{82971F34-625C-406D-99A9-57BFBC8BAE58}"/>
              </a:ext>
            </a:extLst>
          </p:cNvPr>
          <p:cNvSpPr txBox="1"/>
          <p:nvPr/>
        </p:nvSpPr>
        <p:spPr>
          <a:xfrm>
            <a:off x="29717138" y="13894793"/>
            <a:ext cx="12021765" cy="1754326"/>
          </a:xfrm>
          <a:prstGeom prst="rect">
            <a:avLst/>
          </a:prstGeom>
          <a:noFill/>
        </p:spPr>
        <p:txBody>
          <a:bodyPr wrap="square" rtlCol="0">
            <a:spAutoFit/>
          </a:bodyPr>
          <a:lstStyle/>
          <a:p>
            <a:endParaRPr lang="en-US" sz="3600" i="1" dirty="0">
              <a:latin typeface="Times New Roman" charset="0"/>
              <a:ea typeface="Times New Roman" charset="0"/>
              <a:cs typeface="Times New Roman" charset="0"/>
            </a:endParaRPr>
          </a:p>
          <a:p>
            <a:pPr algn="ctr"/>
            <a:r>
              <a:rPr lang="en-US" sz="3600" b="1" i="1" dirty="0">
                <a:solidFill>
                  <a:srgbClr val="7A302F"/>
                </a:solidFill>
                <a:latin typeface="Times New Roman" charset="0"/>
                <a:ea typeface="Times New Roman" charset="0"/>
                <a:cs typeface="Times New Roman" charset="0"/>
              </a:rPr>
              <a:t>Interactions </a:t>
            </a:r>
            <a:r>
              <a:rPr lang="mr-IN" sz="3600" b="1" i="1" dirty="0">
                <a:solidFill>
                  <a:srgbClr val="7A302F"/>
                </a:solidFill>
                <a:latin typeface="Times New Roman" charset="0"/>
                <a:ea typeface="Times New Roman" charset="0"/>
                <a:cs typeface="Times New Roman" charset="0"/>
              </a:rPr>
              <a:t>–</a:t>
            </a:r>
            <a:r>
              <a:rPr lang="en-US" sz="3600" b="1" i="1" dirty="0">
                <a:solidFill>
                  <a:srgbClr val="7A302F"/>
                </a:solidFill>
                <a:latin typeface="Times New Roman" charset="0"/>
                <a:ea typeface="Times New Roman" charset="0"/>
                <a:cs typeface="Times New Roman" charset="0"/>
              </a:rPr>
              <a:t> Simple Slopes Judgments</a:t>
            </a:r>
            <a:endParaRPr lang="en-US" sz="3600" b="1" dirty="0">
              <a:solidFill>
                <a:srgbClr val="7A302F"/>
              </a:solidFill>
              <a:latin typeface="Times New Roman" charset="0"/>
              <a:ea typeface="Times New Roman" charset="0"/>
              <a:cs typeface="Times New Roman" charset="0"/>
            </a:endParaRPr>
          </a:p>
          <a:p>
            <a:endParaRPr lang="en-US" sz="3600" b="1" i="1" dirty="0">
              <a:latin typeface="Times New Roman" charset="0"/>
              <a:ea typeface="Times New Roman" charset="0"/>
              <a:cs typeface="Times New Roman" charset="0"/>
            </a:endParaRPr>
          </a:p>
        </p:txBody>
      </p:sp>
      <p:pic>
        <p:nvPicPr>
          <p:cNvPr id="41" name="Picture 2" descr="Image result for missouri state university">
            <a:extLst>
              <a:ext uri="{FF2B5EF4-FFF2-40B4-BE49-F238E27FC236}">
                <a16:creationId xmlns="" xmlns:a16="http://schemas.microsoft.com/office/drawing/2014/main" id="{A8FF1BAD-B80B-406A-8FFC-E40CD94C69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76201" y="1479273"/>
            <a:ext cx="3938218" cy="3938218"/>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descr="Image result for missouri state university">
            <a:extLst>
              <a:ext uri="{FF2B5EF4-FFF2-40B4-BE49-F238E27FC236}">
                <a16:creationId xmlns="" xmlns:a16="http://schemas.microsoft.com/office/drawing/2014/main" id="{66AD5F89-DAB4-4427-885F-F166EDD1F8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6767" y="1520276"/>
            <a:ext cx="3994098" cy="3994098"/>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 xmlns:a16="http://schemas.microsoft.com/office/drawing/2014/main" id="{980F49A8-D623-4198-8030-FEE678411177}"/>
              </a:ext>
            </a:extLst>
          </p:cNvPr>
          <p:cNvSpPr txBox="1"/>
          <p:nvPr/>
        </p:nvSpPr>
        <p:spPr>
          <a:xfrm>
            <a:off x="29622606" y="30117130"/>
            <a:ext cx="12548618" cy="769441"/>
          </a:xfrm>
          <a:prstGeom prst="rect">
            <a:avLst/>
          </a:prstGeom>
          <a:noFill/>
        </p:spPr>
        <p:txBody>
          <a:bodyPr wrap="square" rtlCol="0">
            <a:spAutoFit/>
          </a:bodyPr>
          <a:lstStyle/>
          <a:p>
            <a:r>
              <a:rPr lang="en-US" sz="3200" b="1" dirty="0">
                <a:solidFill>
                  <a:srgbClr val="7A302F"/>
                </a:solidFill>
                <a:latin typeface="Times New Roman"/>
                <a:ea typeface="MS PGothic" panose="020B0600070205080204" pitchFamily="34" charset="-128"/>
                <a:cs typeface="Times New Roman"/>
                <a:sym typeface="Times New Roman Bold" panose="02020803070505020304" pitchFamily="18" charset="0"/>
              </a:rPr>
              <a:t>Contact: </a:t>
            </a:r>
            <a:r>
              <a:rPr lang="en-US" sz="3200" dirty="0">
                <a:solidFill>
                  <a:schemeClr val="tx1"/>
                </a:solidFill>
                <a:latin typeface="Times New Roman"/>
                <a:ea typeface="MS PGothic" panose="020B0600070205080204" pitchFamily="34" charset="-128"/>
                <a:cs typeface="Times New Roman"/>
                <a:sym typeface="Times New Roman Bold" panose="02020803070505020304" pitchFamily="18" charset="0"/>
              </a:rPr>
              <a:t>Nicholas Maxwell (maxwell270@live.missouristate.edu)</a:t>
            </a:r>
            <a:endParaRPr lang="en-US" sz="32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sp>
        <p:nvSpPr>
          <p:cNvPr id="44" name="TextBox 43">
            <a:extLst>
              <a:ext uri="{FF2B5EF4-FFF2-40B4-BE49-F238E27FC236}">
                <a16:creationId xmlns="" xmlns:a16="http://schemas.microsoft.com/office/drawing/2014/main" id="{D72C0C69-04EA-483E-90ED-D5D58DFD1814}"/>
              </a:ext>
            </a:extLst>
          </p:cNvPr>
          <p:cNvSpPr txBox="1"/>
          <p:nvPr/>
        </p:nvSpPr>
        <p:spPr>
          <a:xfrm>
            <a:off x="29660536" y="30752112"/>
            <a:ext cx="14594302" cy="769441"/>
          </a:xfrm>
          <a:prstGeom prst="rect">
            <a:avLst/>
          </a:prstGeom>
          <a:noFill/>
        </p:spPr>
        <p:txBody>
          <a:bodyPr wrap="square" rtlCol="0">
            <a:spAutoFit/>
          </a:bodyPr>
          <a:lstStyle/>
          <a:p>
            <a:r>
              <a:rPr lang="en-US" sz="3200" b="1" dirty="0">
                <a:solidFill>
                  <a:srgbClr val="7A302F"/>
                </a:solidFill>
                <a:latin typeface="Times New Roman"/>
                <a:ea typeface="MS PGothic" panose="020B0600070205080204" pitchFamily="34" charset="-128"/>
                <a:cs typeface="Times New Roman"/>
                <a:sym typeface="Times New Roman Bold" panose="02020803070505020304" pitchFamily="18" charset="0"/>
              </a:rPr>
              <a:t>R code available at: </a:t>
            </a:r>
            <a:r>
              <a:rPr lang="en-US" sz="3200" dirty="0">
                <a:solidFill>
                  <a:schemeClr val="tx1"/>
                </a:solidFill>
                <a:latin typeface="Times New Roman"/>
                <a:ea typeface="MS PGothic" panose="020B0600070205080204" pitchFamily="34" charset="-128"/>
                <a:cs typeface="Times New Roman"/>
                <a:sym typeface="Times New Roman Bold" panose="02020803070505020304" pitchFamily="18" charset="0"/>
              </a:rPr>
              <a:t>https://osf.io/y8h7v/  </a:t>
            </a:r>
          </a:p>
          <a:p>
            <a:endParaRPr lang="en-US" dirty="0"/>
          </a:p>
        </p:txBody>
      </p:sp>
      <p:graphicFrame>
        <p:nvGraphicFramePr>
          <p:cNvPr id="45" name="Table 44">
            <a:extLst>
              <a:ext uri="{FF2B5EF4-FFF2-40B4-BE49-F238E27FC236}">
                <a16:creationId xmlns="" xmlns:a16="http://schemas.microsoft.com/office/drawing/2014/main" id="{21E6DE99-A13C-4F51-BDEA-078A34DF0DAA}"/>
              </a:ext>
            </a:extLst>
          </p:cNvPr>
          <p:cNvGraphicFramePr>
            <a:graphicFrameLocks noGrp="1"/>
          </p:cNvGraphicFramePr>
          <p:nvPr>
            <p:extLst>
              <p:ext uri="{D42A27DB-BD31-4B8C-83A1-F6EECF244321}">
                <p14:modId xmlns:p14="http://schemas.microsoft.com/office/powerpoint/2010/main" val="1423777749"/>
              </p:ext>
            </p:extLst>
          </p:nvPr>
        </p:nvGraphicFramePr>
        <p:xfrm>
          <a:off x="15676248" y="15156975"/>
          <a:ext cx="13637653" cy="1920240"/>
        </p:xfrm>
        <a:graphic>
          <a:graphicData uri="http://schemas.openxmlformats.org/drawingml/2006/table">
            <a:tbl>
              <a:tblPr firstRow="1" bandRow="1">
                <a:tableStyleId>{5C22544A-7EE6-4342-B048-85BDC9FD1C3A}</a:tableStyleId>
              </a:tblPr>
              <a:tblGrid>
                <a:gridCol w="2479960">
                  <a:extLst>
                    <a:ext uri="{9D8B030D-6E8A-4147-A177-3AD203B41FA5}">
                      <a16:colId xmlns="" xmlns:a16="http://schemas.microsoft.com/office/drawing/2014/main" val="20000"/>
                    </a:ext>
                  </a:extLst>
                </a:gridCol>
                <a:gridCol w="3719231">
                  <a:extLst>
                    <a:ext uri="{9D8B030D-6E8A-4147-A177-3AD203B41FA5}">
                      <a16:colId xmlns="" xmlns:a16="http://schemas.microsoft.com/office/drawing/2014/main" val="20001"/>
                    </a:ext>
                  </a:extLst>
                </a:gridCol>
                <a:gridCol w="3719231">
                  <a:extLst>
                    <a:ext uri="{9D8B030D-6E8A-4147-A177-3AD203B41FA5}">
                      <a16:colId xmlns="" xmlns:a16="http://schemas.microsoft.com/office/drawing/2014/main" val="20002"/>
                    </a:ext>
                  </a:extLst>
                </a:gridCol>
                <a:gridCol w="3719231">
                  <a:extLst>
                    <a:ext uri="{9D8B030D-6E8A-4147-A177-3AD203B41FA5}">
                      <a16:colId xmlns="" xmlns:a16="http://schemas.microsoft.com/office/drawing/2014/main" val="20003"/>
                    </a:ext>
                  </a:extLst>
                </a:gridCol>
              </a:tblGrid>
              <a:tr h="534088">
                <a:tc>
                  <a:txBody>
                    <a:bodyPr/>
                    <a:lstStyle/>
                    <a:p>
                      <a:r>
                        <a:rPr lang="en-US" sz="3600" dirty="0">
                          <a:solidFill>
                            <a:schemeClr val="tx1"/>
                          </a:solidFill>
                          <a:latin typeface="Times New Roman" charset="0"/>
                          <a:ea typeface="Times New Roman" charset="0"/>
                          <a:cs typeface="Times New Roman" charset="0"/>
                        </a:rPr>
                        <a:t>Task</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l-GR" sz="3600" i="1" dirty="0">
                          <a:solidFill>
                            <a:schemeClr val="tx1"/>
                          </a:solidFill>
                          <a:latin typeface="Times New Roman" charset="0"/>
                          <a:ea typeface="Times New Roman" charset="0"/>
                          <a:cs typeface="Times New Roman" charset="0"/>
                        </a:rPr>
                        <a:t>β</a:t>
                      </a:r>
                      <a:r>
                        <a:rPr lang="en-US" sz="3600" i="1" dirty="0">
                          <a:solidFill>
                            <a:schemeClr val="tx1"/>
                          </a:solidFill>
                          <a:latin typeface="Times New Roman" charset="0"/>
                          <a:ea typeface="Times New Roman" charset="0"/>
                          <a:cs typeface="Times New Roman" charset="0"/>
                        </a:rPr>
                        <a:t> (SE)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i="1" dirty="0">
                          <a:solidFill>
                            <a:schemeClr val="tx1"/>
                          </a:solidFill>
                          <a:latin typeface="Times New Roman" charset="0"/>
                          <a:ea typeface="Times New Roman" charset="0"/>
                          <a:cs typeface="Times New Roman" charset="0"/>
                        </a:rPr>
                        <a:t>Test Statistic</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3600" i="1" dirty="0">
                          <a:solidFill>
                            <a:schemeClr val="tx1"/>
                          </a:solidFill>
                          <a:latin typeface="Times New Roman" charset="0"/>
                          <a:ea typeface="Times New Roman" charset="0"/>
                          <a:cs typeface="Times New Roman" charset="0"/>
                        </a:rPr>
                        <a:t>p</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0"/>
                  </a:ext>
                </a:extLst>
              </a:tr>
              <a:tr h="534088">
                <a:tc>
                  <a:txBody>
                    <a:bodyPr/>
                    <a:lstStyle/>
                    <a:p>
                      <a:r>
                        <a:rPr lang="en-US" sz="3600" b="0" dirty="0">
                          <a:solidFill>
                            <a:schemeClr val="tx1"/>
                          </a:solidFill>
                          <a:latin typeface="Times New Roman" charset="0"/>
                          <a:ea typeface="Times New Roman" charset="0"/>
                          <a:cs typeface="Times New Roman" charset="0"/>
                        </a:rPr>
                        <a:t>Recall</a:t>
                      </a:r>
                    </a:p>
                  </a:txBody>
                  <a:tcPr>
                    <a:lnT w="12700" cap="flat" cmpd="sng" algn="ctr">
                      <a:solidFill>
                        <a:schemeClr val="tx1"/>
                      </a:solidFill>
                      <a:prstDash val="solid"/>
                      <a:round/>
                      <a:headEnd type="none" w="med" len="med"/>
                      <a:tailEnd type="none" w="med" len="med"/>
                    </a:lnT>
                    <a:noFill/>
                  </a:tcPr>
                </a:tc>
                <a:tc>
                  <a:txBody>
                    <a:bodyPr/>
                    <a:lstStyle/>
                    <a:p>
                      <a:pPr algn="ctr"/>
                      <a:r>
                        <a:rPr lang="en-US" sz="3600" b="0" dirty="0">
                          <a:solidFill>
                            <a:schemeClr val="tx1"/>
                          </a:solidFill>
                          <a:latin typeface="Times New Roman" charset="0"/>
                          <a:ea typeface="Times New Roman" charset="0"/>
                          <a:cs typeface="Times New Roman" charset="0"/>
                        </a:rPr>
                        <a:t>24.571 (5.847)</a:t>
                      </a:r>
                    </a:p>
                  </a:txBody>
                  <a:tcPr>
                    <a:lnT w="12700" cap="flat" cmpd="sng" algn="ctr">
                      <a:solidFill>
                        <a:schemeClr val="tx1"/>
                      </a:solidFill>
                      <a:prstDash val="solid"/>
                      <a:round/>
                      <a:headEnd type="none" w="med" len="med"/>
                      <a:tailEnd type="none" w="med" len="med"/>
                    </a:lnT>
                    <a:noFill/>
                  </a:tcPr>
                </a:tc>
                <a:tc>
                  <a:txBody>
                    <a:bodyPr/>
                    <a:lstStyle/>
                    <a:p>
                      <a:pPr algn="ctr"/>
                      <a:r>
                        <a:rPr lang="en-US" sz="3600" b="0" dirty="0">
                          <a:solidFill>
                            <a:schemeClr val="tx1"/>
                          </a:solidFill>
                          <a:latin typeface="Times New Roman" charset="0"/>
                          <a:ea typeface="Times New Roman" charset="0"/>
                          <a:cs typeface="Times New Roman" charset="0"/>
                        </a:rPr>
                        <a:t>5.847</a:t>
                      </a:r>
                    </a:p>
                  </a:txBody>
                  <a:tcPr>
                    <a:lnT w="12700" cap="flat" cmpd="sng" algn="ctr">
                      <a:solidFill>
                        <a:schemeClr val="tx1"/>
                      </a:solidFill>
                      <a:prstDash val="solid"/>
                      <a:round/>
                      <a:headEnd type="none" w="med" len="med"/>
                      <a:tailEnd type="none" w="med" len="med"/>
                    </a:lnT>
                    <a:noFill/>
                  </a:tcPr>
                </a:tc>
                <a:tc>
                  <a:txBody>
                    <a:bodyPr/>
                    <a:lstStyle/>
                    <a:p>
                      <a:pPr algn="ctr"/>
                      <a:r>
                        <a:rPr lang="en-US" sz="3600" b="0" dirty="0">
                          <a:solidFill>
                            <a:schemeClr val="tx1"/>
                          </a:solidFill>
                          <a:latin typeface="Times New Roman" charset="0"/>
                          <a:ea typeface="Times New Roman" charset="0"/>
                          <a:cs typeface="Times New Roman" charset="0"/>
                        </a:rPr>
                        <a:t>&lt; .001</a:t>
                      </a:r>
                    </a:p>
                  </a:txBody>
                  <a:tcPr>
                    <a:lnT w="12700" cap="flat" cmpd="sng" algn="ctr">
                      <a:solidFill>
                        <a:schemeClr val="tx1"/>
                      </a:solidFill>
                      <a:prstDash val="solid"/>
                      <a:round/>
                      <a:headEnd type="none" w="med" len="med"/>
                      <a:tailEnd type="none" w="med" len="med"/>
                    </a:lnT>
                    <a:noFill/>
                  </a:tcPr>
                </a:tc>
                <a:extLst>
                  <a:ext uri="{0D108BD9-81ED-4DB2-BD59-A6C34878D82A}">
                    <a16:rowId xmlns="" xmlns:a16="http://schemas.microsoft.com/office/drawing/2014/main" val="10001"/>
                  </a:ext>
                </a:extLst>
              </a:tr>
              <a:tr h="534088">
                <a:tc>
                  <a:txBody>
                    <a:bodyPr/>
                    <a:lstStyle/>
                    <a:p>
                      <a:r>
                        <a:rPr lang="en-US" sz="3600" dirty="0">
                          <a:solidFill>
                            <a:schemeClr val="tx1"/>
                          </a:solidFill>
                          <a:latin typeface="Times New Roman" charset="0"/>
                          <a:ea typeface="Times New Roman" charset="0"/>
                          <a:cs typeface="Times New Roman" charset="0"/>
                        </a:rPr>
                        <a:t>Judgment</a:t>
                      </a:r>
                    </a:p>
                  </a:txBody>
                  <a:tcPr>
                    <a:lnB w="12700" cap="flat" cmpd="sng" algn="ctr">
                      <a:solidFill>
                        <a:schemeClr val="tx1"/>
                      </a:solidFill>
                      <a:prstDash val="solid"/>
                      <a:round/>
                      <a:headEnd type="none" w="med" len="med"/>
                      <a:tailEnd type="none" w="med" len="med"/>
                    </a:lnB>
                    <a:noFill/>
                  </a:tcPr>
                </a:tc>
                <a:tc>
                  <a:txBody>
                    <a:bodyPr/>
                    <a:lstStyle/>
                    <a:p>
                      <a:pPr algn="ctr"/>
                      <a:r>
                        <a:rPr lang="en-US" sz="3600" i="0" dirty="0">
                          <a:solidFill>
                            <a:schemeClr val="tx1"/>
                          </a:solidFill>
                          <a:latin typeface="Times New Roman" charset="0"/>
                          <a:ea typeface="Times New Roman" charset="0"/>
                          <a:cs typeface="Times New Roman" charset="0"/>
                        </a:rPr>
                        <a:t>3.324 (0.490)</a:t>
                      </a:r>
                    </a:p>
                  </a:txBody>
                  <a:tcPr>
                    <a:lnB w="12700" cap="flat" cmpd="sng" algn="ctr">
                      <a:solidFill>
                        <a:schemeClr val="tx1"/>
                      </a:solidFill>
                      <a:prstDash val="solid"/>
                      <a:round/>
                      <a:headEnd type="none" w="med" len="med"/>
                      <a:tailEnd type="none" w="med" len="med"/>
                    </a:lnB>
                    <a:noFill/>
                  </a:tcPr>
                </a:tc>
                <a:tc>
                  <a:txBody>
                    <a:bodyPr/>
                    <a:lstStyle/>
                    <a:p>
                      <a:pPr algn="ctr"/>
                      <a:r>
                        <a:rPr lang="en-US" sz="3600" dirty="0">
                          <a:solidFill>
                            <a:schemeClr val="tx1"/>
                          </a:solidFill>
                          <a:latin typeface="Times New Roman" charset="0"/>
                          <a:ea typeface="Times New Roman" charset="0"/>
                          <a:cs typeface="Times New Roman" charset="0"/>
                        </a:rPr>
                        <a:t>6.791</a:t>
                      </a:r>
                    </a:p>
                  </a:txBody>
                  <a:tcPr>
                    <a:lnB w="12700" cap="flat" cmpd="sng" algn="ctr">
                      <a:solidFill>
                        <a:schemeClr val="tx1"/>
                      </a:solidFill>
                      <a:prstDash val="solid"/>
                      <a:round/>
                      <a:headEnd type="none" w="med" len="med"/>
                      <a:tailEnd type="none" w="med" len="med"/>
                    </a:lnB>
                    <a:noFill/>
                  </a:tcPr>
                </a:tc>
                <a:tc>
                  <a:txBody>
                    <a:bodyPr/>
                    <a:lstStyle/>
                    <a:p>
                      <a:pPr algn="ctr"/>
                      <a:r>
                        <a:rPr lang="en-US" sz="3600" dirty="0">
                          <a:solidFill>
                            <a:schemeClr val="tx1"/>
                          </a:solidFill>
                          <a:latin typeface="Times New Roman" charset="0"/>
                          <a:ea typeface="Times New Roman" charset="0"/>
                          <a:cs typeface="Times New Roman" charset="0"/>
                        </a:rPr>
                        <a:t>&lt; .001</a:t>
                      </a:r>
                    </a:p>
                  </a:txBody>
                  <a:tcPr>
                    <a:lnB w="12700" cap="flat" cmpd="sng" algn="ctr">
                      <a:solidFill>
                        <a:schemeClr val="tx1"/>
                      </a:solidFill>
                      <a:prstDash val="solid"/>
                      <a:round/>
                      <a:headEnd type="none" w="med" len="med"/>
                      <a:tailEnd type="none" w="med" len="med"/>
                    </a:lnB>
                    <a:noFill/>
                  </a:tcPr>
                </a:tc>
                <a:extLst>
                  <a:ext uri="{0D108BD9-81ED-4DB2-BD59-A6C34878D82A}">
                    <a16:rowId xmlns="" xmlns:a16="http://schemas.microsoft.com/office/drawing/2014/main" val="10002"/>
                  </a:ext>
                </a:extLst>
              </a:tr>
            </a:tbl>
          </a:graphicData>
        </a:graphic>
      </p:graphicFrame>
      <p:sp>
        <p:nvSpPr>
          <p:cNvPr id="46" name="TextBox 45">
            <a:extLst>
              <a:ext uri="{FF2B5EF4-FFF2-40B4-BE49-F238E27FC236}">
                <a16:creationId xmlns="" xmlns:a16="http://schemas.microsoft.com/office/drawing/2014/main" id="{71E72570-BF48-4050-B800-1F5FAC63E793}"/>
              </a:ext>
            </a:extLst>
          </p:cNvPr>
          <p:cNvSpPr txBox="1"/>
          <p:nvPr/>
        </p:nvSpPr>
        <p:spPr>
          <a:xfrm>
            <a:off x="15666142" y="14081381"/>
            <a:ext cx="14278419" cy="830997"/>
          </a:xfrm>
          <a:prstGeom prst="rect">
            <a:avLst/>
          </a:prstGeom>
          <a:noFill/>
        </p:spPr>
        <p:txBody>
          <a:bodyPr wrap="square" rtlCol="0">
            <a:spAutoFit/>
          </a:bodyPr>
          <a:lstStyle/>
          <a:p>
            <a:pPr algn="ctr"/>
            <a:r>
              <a:rPr lang="en-US" sz="3600" b="1" i="1" dirty="0">
                <a:solidFill>
                  <a:srgbClr val="7A302F"/>
                </a:solidFill>
                <a:latin typeface="Times New Roman"/>
                <a:ea typeface="MS PGothic" panose="020B0600070205080204" pitchFamily="34" charset="-128"/>
                <a:cs typeface="Times New Roman"/>
                <a:sym typeface="Times New Roman Bold" panose="02020803070505020304" pitchFamily="18" charset="0"/>
              </a:rPr>
              <a:t>Three-Way Interactions</a:t>
            </a:r>
            <a:endParaRPr lang="en-US" sz="3600" dirty="0">
              <a:solidFill>
                <a:srgbClr val="7A302F"/>
              </a:solidFill>
              <a:latin typeface="Times New Roman"/>
              <a:ea typeface="MS PGothic" panose="020B0600070205080204" pitchFamily="34" charset="-128"/>
              <a:cs typeface="Times New Roman"/>
              <a:sym typeface="Times New Roman Bold" panose="02020803070505020304" pitchFamily="18" charset="0"/>
            </a:endParaRPr>
          </a:p>
          <a:p>
            <a:endParaRPr lang="en-US"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351390" y="5901785"/>
            <a:ext cx="8650224" cy="8650224"/>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77341" y="15186991"/>
            <a:ext cx="8650224" cy="8650224"/>
          </a:xfrm>
          <a:prstGeom prst="rect">
            <a:avLst/>
          </a:prstGeom>
        </p:spPr>
      </p:pic>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954499" y="19715040"/>
            <a:ext cx="10058400" cy="10058400"/>
          </a:xfrm>
          <a:prstGeom prst="rect">
            <a:avLst/>
          </a:prstGeom>
        </p:spPr>
      </p:pic>
    </p:spTree>
  </p:cSld>
  <p:clrMapOvr>
    <a:masterClrMapping/>
  </p:clrMapOvr>
</p:sld>
</file>

<file path=ppt/theme/theme1.xml><?xml version="1.0" encoding="utf-8"?>
<a:theme xmlns:a="http://schemas.openxmlformats.org/drawingml/2006/main" name="Office Theme">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6358</TotalTime>
  <Pages>0</Pages>
  <Words>792</Words>
  <Characters>0</Characters>
  <Application>Microsoft Macintosh PowerPoint</Application>
  <PresentationFormat>Custom</PresentationFormat>
  <Lines>0</Lines>
  <Paragraphs>78</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Arial</vt:lpstr>
      <vt:lpstr>Calibri</vt:lpstr>
      <vt:lpstr>Calibri Light</vt:lpstr>
      <vt:lpstr>Gill Sans</vt:lpstr>
      <vt:lpstr>Minion Pro</vt:lpstr>
      <vt:lpstr>MS PGothic</vt:lpstr>
      <vt:lpstr>Times New Roman</vt:lpstr>
      <vt:lpstr>Times New Roman Bold</vt:lpstr>
      <vt:lpstr>ヒラギノ角ゴ ProN W3</vt:lpstr>
      <vt:lpstr>Office Theme</vt:lpstr>
      <vt:lpstr>PowerPoint Presentation</vt:lpstr>
    </vt:vector>
  </TitlesOfParts>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erin</dc:creator>
  <cp:lastModifiedBy>Erin M. Buchanan</cp:lastModifiedBy>
  <cp:revision>412</cp:revision>
  <cp:lastPrinted>2016-11-15T16:57:56Z</cp:lastPrinted>
  <dcterms:modified xsi:type="dcterms:W3CDTF">2017-11-14T04:43:09Z</dcterms:modified>
</cp:coreProperties>
</file>